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2"/>
  </p:notesMasterIdLst>
  <p:sldIdLst>
    <p:sldId id="257" r:id="rId2"/>
    <p:sldId id="256" r:id="rId3"/>
    <p:sldId id="344" r:id="rId4"/>
    <p:sldId id="258" r:id="rId5"/>
    <p:sldId id="259" r:id="rId6"/>
    <p:sldId id="261" r:id="rId7"/>
    <p:sldId id="262" r:id="rId8"/>
    <p:sldId id="263" r:id="rId9"/>
    <p:sldId id="264" r:id="rId10"/>
    <p:sldId id="265" r:id="rId11"/>
    <p:sldId id="266" r:id="rId12"/>
    <p:sldId id="267" r:id="rId13"/>
    <p:sldId id="341" r:id="rId14"/>
    <p:sldId id="269" r:id="rId15"/>
    <p:sldId id="270" r:id="rId16"/>
    <p:sldId id="345" r:id="rId17"/>
    <p:sldId id="335" r:id="rId18"/>
    <p:sldId id="271" r:id="rId19"/>
    <p:sldId id="272" r:id="rId20"/>
    <p:sldId id="273" r:id="rId21"/>
    <p:sldId id="274" r:id="rId22"/>
    <p:sldId id="284" r:id="rId23"/>
    <p:sldId id="285" r:id="rId24"/>
    <p:sldId id="342" r:id="rId25"/>
    <p:sldId id="347" r:id="rId26"/>
    <p:sldId id="286" r:id="rId27"/>
    <p:sldId id="279" r:id="rId28"/>
    <p:sldId id="343" r:id="rId29"/>
    <p:sldId id="282" r:id="rId30"/>
    <p:sldId id="291" r:id="rId31"/>
    <p:sldId id="288" r:id="rId32"/>
    <p:sldId id="289" r:id="rId33"/>
    <p:sldId id="290" r:id="rId34"/>
    <p:sldId id="292" r:id="rId35"/>
    <p:sldId id="294" r:id="rId36"/>
    <p:sldId id="295" r:id="rId37"/>
    <p:sldId id="296" r:id="rId38"/>
    <p:sldId id="297" r:id="rId39"/>
    <p:sldId id="298" r:id="rId40"/>
    <p:sldId id="299" r:id="rId41"/>
    <p:sldId id="300" r:id="rId42"/>
    <p:sldId id="301" r:id="rId43"/>
    <p:sldId id="302" r:id="rId44"/>
    <p:sldId id="327" r:id="rId45"/>
    <p:sldId id="328" r:id="rId46"/>
    <p:sldId id="306" r:id="rId47"/>
    <p:sldId id="309" r:id="rId48"/>
    <p:sldId id="321" r:id="rId49"/>
    <p:sldId id="310" r:id="rId50"/>
    <p:sldId id="322" r:id="rId51"/>
    <p:sldId id="314" r:id="rId52"/>
    <p:sldId id="323" r:id="rId53"/>
    <p:sldId id="307" r:id="rId54"/>
    <p:sldId id="325" r:id="rId55"/>
    <p:sldId id="326" r:id="rId56"/>
    <p:sldId id="316" r:id="rId57"/>
    <p:sldId id="329" r:id="rId58"/>
    <p:sldId id="330" r:id="rId59"/>
    <p:sldId id="331" r:id="rId60"/>
    <p:sldId id="332" r:id="rId61"/>
    <p:sldId id="333" r:id="rId62"/>
    <p:sldId id="334" r:id="rId63"/>
    <p:sldId id="320" r:id="rId64"/>
    <p:sldId id="336" r:id="rId65"/>
    <p:sldId id="337" r:id="rId66"/>
    <p:sldId id="308" r:id="rId67"/>
    <p:sldId id="346" r:id="rId68"/>
    <p:sldId id="338" r:id="rId69"/>
    <p:sldId id="339" r:id="rId70"/>
    <p:sldId id="283" r:id="rId7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43" autoAdjust="0"/>
    <p:restoredTop sz="94751" autoAdjust="0"/>
  </p:normalViewPr>
  <p:slideViewPr>
    <p:cSldViewPr>
      <p:cViewPr>
        <p:scale>
          <a:sx n="56" d="100"/>
          <a:sy n="56" d="100"/>
        </p:scale>
        <p:origin x="-720" y="-72"/>
      </p:cViewPr>
      <p:guideLst>
        <p:guide orient="horz" pos="2160"/>
        <p:guide pos="2880"/>
      </p:guideLst>
    </p:cSldViewPr>
  </p:slideViewPr>
  <p:outlineViewPr>
    <p:cViewPr>
      <p:scale>
        <a:sx n="33" d="100"/>
        <a:sy n="33" d="100"/>
      </p:scale>
      <p:origin x="0" y="39978"/>
    </p:cViewPr>
  </p:outlineViewPr>
  <p:notesTextViewPr>
    <p:cViewPr>
      <p:scale>
        <a:sx n="1" d="1"/>
        <a:sy n="1" d="1"/>
      </p:scale>
      <p:origin x="0" y="0"/>
    </p:cViewPr>
  </p:notesTextViewPr>
  <p:notesViewPr>
    <p:cSldViewPr>
      <p:cViewPr varScale="1">
        <p:scale>
          <a:sx n="72" d="100"/>
          <a:sy n="72" d="100"/>
        </p:scale>
        <p:origin x="-1362"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8D6286D-52A6-48EC-B5C4-4DB50062E484}" type="datetimeFigureOut">
              <a:rPr lang="en-US" smtClean="0"/>
              <a:t>3/17/2016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A6D2CE0-8231-4748-AD20-5566BE8429FA}" type="slidenum">
              <a:rPr lang="en-US" smtClean="0"/>
              <a:t>‹#›</a:t>
            </a:fld>
            <a:endParaRPr lang="en-US"/>
          </a:p>
        </p:txBody>
      </p:sp>
    </p:spTree>
    <p:extLst>
      <p:ext uri="{BB962C8B-B14F-4D97-AF65-F5344CB8AC3E}">
        <p14:creationId xmlns:p14="http://schemas.microsoft.com/office/powerpoint/2010/main" val="17175229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5C8E7AC-33B8-4472-9680-444155E94C5C}" type="datetimeFigureOut">
              <a:rPr lang="en-US" smtClean="0"/>
              <a:t>3/17/2016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A39C7A-B460-47A7-BF5B-302CFD8B4312}" type="slidenum">
              <a:rPr lang="en-US" smtClean="0"/>
              <a:t>‹#›</a:t>
            </a:fld>
            <a:endParaRPr lang="en-US"/>
          </a:p>
        </p:txBody>
      </p:sp>
    </p:spTree>
    <p:extLst>
      <p:ext uri="{BB962C8B-B14F-4D97-AF65-F5344CB8AC3E}">
        <p14:creationId xmlns:p14="http://schemas.microsoft.com/office/powerpoint/2010/main" val="42889084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C8E7AC-33B8-4472-9680-444155E94C5C}" type="datetimeFigureOut">
              <a:rPr lang="en-US" smtClean="0"/>
              <a:t>3/17/2016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A39C7A-B460-47A7-BF5B-302CFD8B4312}" type="slidenum">
              <a:rPr lang="en-US" smtClean="0"/>
              <a:t>‹#›</a:t>
            </a:fld>
            <a:endParaRPr lang="en-US"/>
          </a:p>
        </p:txBody>
      </p:sp>
    </p:spTree>
    <p:extLst>
      <p:ext uri="{BB962C8B-B14F-4D97-AF65-F5344CB8AC3E}">
        <p14:creationId xmlns:p14="http://schemas.microsoft.com/office/powerpoint/2010/main" val="3765985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C8E7AC-33B8-4472-9680-444155E94C5C}" type="datetimeFigureOut">
              <a:rPr lang="en-US" smtClean="0"/>
              <a:t>3/17/2016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A39C7A-B460-47A7-BF5B-302CFD8B4312}" type="slidenum">
              <a:rPr lang="en-US" smtClean="0"/>
              <a:t>‹#›</a:t>
            </a:fld>
            <a:endParaRPr lang="en-US"/>
          </a:p>
        </p:txBody>
      </p:sp>
    </p:spTree>
    <p:extLst>
      <p:ext uri="{BB962C8B-B14F-4D97-AF65-F5344CB8AC3E}">
        <p14:creationId xmlns:p14="http://schemas.microsoft.com/office/powerpoint/2010/main" val="1982436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C8E7AC-33B8-4472-9680-444155E94C5C}" type="datetimeFigureOut">
              <a:rPr lang="en-US" smtClean="0"/>
              <a:t>3/17/2016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A39C7A-B460-47A7-BF5B-302CFD8B4312}" type="slidenum">
              <a:rPr lang="en-US" smtClean="0"/>
              <a:t>‹#›</a:t>
            </a:fld>
            <a:endParaRPr lang="en-US"/>
          </a:p>
        </p:txBody>
      </p:sp>
    </p:spTree>
    <p:extLst>
      <p:ext uri="{BB962C8B-B14F-4D97-AF65-F5344CB8AC3E}">
        <p14:creationId xmlns:p14="http://schemas.microsoft.com/office/powerpoint/2010/main" val="20706990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5C8E7AC-33B8-4472-9680-444155E94C5C}" type="datetimeFigureOut">
              <a:rPr lang="en-US" smtClean="0"/>
              <a:t>3/17/2016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A39C7A-B460-47A7-BF5B-302CFD8B4312}" type="slidenum">
              <a:rPr lang="en-US" smtClean="0"/>
              <a:t>‹#›</a:t>
            </a:fld>
            <a:endParaRPr lang="en-US"/>
          </a:p>
        </p:txBody>
      </p:sp>
    </p:spTree>
    <p:extLst>
      <p:ext uri="{BB962C8B-B14F-4D97-AF65-F5344CB8AC3E}">
        <p14:creationId xmlns:p14="http://schemas.microsoft.com/office/powerpoint/2010/main" val="154351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5C8E7AC-33B8-4472-9680-444155E94C5C}" type="datetimeFigureOut">
              <a:rPr lang="en-US" smtClean="0"/>
              <a:t>3/17/2016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A39C7A-B460-47A7-BF5B-302CFD8B4312}" type="slidenum">
              <a:rPr lang="en-US" smtClean="0"/>
              <a:t>‹#›</a:t>
            </a:fld>
            <a:endParaRPr lang="en-US"/>
          </a:p>
        </p:txBody>
      </p:sp>
    </p:spTree>
    <p:extLst>
      <p:ext uri="{BB962C8B-B14F-4D97-AF65-F5344CB8AC3E}">
        <p14:creationId xmlns:p14="http://schemas.microsoft.com/office/powerpoint/2010/main" val="6202785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5C8E7AC-33B8-4472-9680-444155E94C5C}" type="datetimeFigureOut">
              <a:rPr lang="en-US" smtClean="0"/>
              <a:t>3/17/2016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9A39C7A-B460-47A7-BF5B-302CFD8B4312}" type="slidenum">
              <a:rPr lang="en-US" smtClean="0"/>
              <a:t>‹#›</a:t>
            </a:fld>
            <a:endParaRPr lang="en-US"/>
          </a:p>
        </p:txBody>
      </p:sp>
    </p:spTree>
    <p:extLst>
      <p:ext uri="{BB962C8B-B14F-4D97-AF65-F5344CB8AC3E}">
        <p14:creationId xmlns:p14="http://schemas.microsoft.com/office/powerpoint/2010/main" val="6284289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5C8E7AC-33B8-4472-9680-444155E94C5C}" type="datetimeFigureOut">
              <a:rPr lang="en-US" smtClean="0"/>
              <a:t>3/17/2016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9A39C7A-B460-47A7-BF5B-302CFD8B4312}" type="slidenum">
              <a:rPr lang="en-US" smtClean="0"/>
              <a:t>‹#›</a:t>
            </a:fld>
            <a:endParaRPr lang="en-US"/>
          </a:p>
        </p:txBody>
      </p:sp>
    </p:spTree>
    <p:extLst>
      <p:ext uri="{BB962C8B-B14F-4D97-AF65-F5344CB8AC3E}">
        <p14:creationId xmlns:p14="http://schemas.microsoft.com/office/powerpoint/2010/main" val="35077768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C8E7AC-33B8-4472-9680-444155E94C5C}" type="datetimeFigureOut">
              <a:rPr lang="en-US" smtClean="0"/>
              <a:t>3/17/2016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9A39C7A-B460-47A7-BF5B-302CFD8B4312}" type="slidenum">
              <a:rPr lang="en-US" smtClean="0"/>
              <a:t>‹#›</a:t>
            </a:fld>
            <a:endParaRPr lang="en-US"/>
          </a:p>
        </p:txBody>
      </p:sp>
    </p:spTree>
    <p:extLst>
      <p:ext uri="{BB962C8B-B14F-4D97-AF65-F5344CB8AC3E}">
        <p14:creationId xmlns:p14="http://schemas.microsoft.com/office/powerpoint/2010/main" val="25378067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C8E7AC-33B8-4472-9680-444155E94C5C}" type="datetimeFigureOut">
              <a:rPr lang="en-US" smtClean="0"/>
              <a:t>3/17/2016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A39C7A-B460-47A7-BF5B-302CFD8B4312}" type="slidenum">
              <a:rPr lang="en-US" smtClean="0"/>
              <a:t>‹#›</a:t>
            </a:fld>
            <a:endParaRPr lang="en-US"/>
          </a:p>
        </p:txBody>
      </p:sp>
    </p:spTree>
    <p:extLst>
      <p:ext uri="{BB962C8B-B14F-4D97-AF65-F5344CB8AC3E}">
        <p14:creationId xmlns:p14="http://schemas.microsoft.com/office/powerpoint/2010/main" val="37318051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C8E7AC-33B8-4472-9680-444155E94C5C}" type="datetimeFigureOut">
              <a:rPr lang="en-US" smtClean="0"/>
              <a:t>3/17/2016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A39C7A-B460-47A7-BF5B-302CFD8B4312}" type="slidenum">
              <a:rPr lang="en-US" smtClean="0"/>
              <a:t>‹#›</a:t>
            </a:fld>
            <a:endParaRPr lang="en-US"/>
          </a:p>
        </p:txBody>
      </p:sp>
    </p:spTree>
    <p:extLst>
      <p:ext uri="{BB962C8B-B14F-4D97-AF65-F5344CB8AC3E}">
        <p14:creationId xmlns:p14="http://schemas.microsoft.com/office/powerpoint/2010/main" val="22142586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C8E7AC-33B8-4472-9680-444155E94C5C}" type="datetimeFigureOut">
              <a:rPr lang="en-US" smtClean="0"/>
              <a:t>3/17/2016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A39C7A-B460-47A7-BF5B-302CFD8B4312}" type="slidenum">
              <a:rPr lang="en-US" smtClean="0"/>
              <a:t>‹#›</a:t>
            </a:fld>
            <a:endParaRPr lang="en-US"/>
          </a:p>
        </p:txBody>
      </p:sp>
    </p:spTree>
    <p:extLst>
      <p:ext uri="{BB962C8B-B14F-4D97-AF65-F5344CB8AC3E}">
        <p14:creationId xmlns:p14="http://schemas.microsoft.com/office/powerpoint/2010/main" val="29976200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mba.com/"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mba.com/"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effectLst>
                  <a:outerShdw blurRad="38100" dist="38100" dir="2700000" algn="tl">
                    <a:srgbClr val="000000">
                      <a:alpha val="43137"/>
                    </a:srgbClr>
                  </a:outerShdw>
                </a:effectLst>
              </a:rPr>
              <a:t>GMAT CLASS INTRODUCTION</a:t>
            </a:r>
            <a:endParaRPr lang="en-US" dirty="0">
              <a:solidFill>
                <a:srgbClr val="FF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92500" lnSpcReduction="10000"/>
          </a:bodyPr>
          <a:lstStyle/>
          <a:p>
            <a:r>
              <a:rPr lang="en-US" dirty="0"/>
              <a:t>Have you signed up for the test?  When </a:t>
            </a:r>
            <a:r>
              <a:rPr lang="en-US" dirty="0" smtClean="0"/>
              <a:t>is your  </a:t>
            </a:r>
            <a:r>
              <a:rPr lang="en-US" dirty="0"/>
              <a:t>test </a:t>
            </a:r>
            <a:r>
              <a:rPr lang="en-US" dirty="0" smtClean="0"/>
              <a:t>date?</a:t>
            </a:r>
            <a:endParaRPr lang="en-US" dirty="0"/>
          </a:p>
          <a:p>
            <a:r>
              <a:rPr lang="en-US" dirty="0"/>
              <a:t>Who has taken the test before?</a:t>
            </a:r>
          </a:p>
          <a:p>
            <a:r>
              <a:rPr lang="en-US" dirty="0"/>
              <a:t>Some day-of-the-test </a:t>
            </a:r>
            <a:r>
              <a:rPr lang="en-US" dirty="0" smtClean="0"/>
              <a:t>advice (video online at </a:t>
            </a:r>
            <a:r>
              <a:rPr lang="en-US" dirty="0" smtClean="0">
                <a:hlinkClick r:id="rId2"/>
              </a:rPr>
              <a:t>www.mba.com</a:t>
            </a:r>
            <a:r>
              <a:rPr lang="en-US" dirty="0"/>
              <a:t>)</a:t>
            </a:r>
            <a:r>
              <a:rPr lang="en-US" dirty="0" smtClean="0"/>
              <a:t> </a:t>
            </a:r>
            <a:endParaRPr lang="en-US" dirty="0"/>
          </a:p>
          <a:p>
            <a:r>
              <a:rPr lang="en-US" dirty="0" smtClean="0"/>
              <a:t>Some </a:t>
            </a:r>
            <a:r>
              <a:rPr lang="en-US" dirty="0"/>
              <a:t>studying advice</a:t>
            </a:r>
          </a:p>
          <a:p>
            <a:r>
              <a:rPr lang="en-US" dirty="0" smtClean="0"/>
              <a:t>You </a:t>
            </a:r>
            <a:r>
              <a:rPr lang="en-US" dirty="0"/>
              <a:t>can repeat the class, anytime! Anywhere in California that it’s offered!</a:t>
            </a:r>
          </a:p>
          <a:p>
            <a:r>
              <a:rPr lang="en-US" dirty="0"/>
              <a:t>How I can help: my professional background </a:t>
            </a:r>
          </a:p>
          <a:p>
            <a:pPr marL="0" indent="0">
              <a:buNone/>
            </a:pPr>
            <a:endParaRPr lang="en-US" dirty="0"/>
          </a:p>
        </p:txBody>
      </p:sp>
    </p:spTree>
    <p:extLst>
      <p:ext uri="{BB962C8B-B14F-4D97-AF65-F5344CB8AC3E}">
        <p14:creationId xmlns:p14="http://schemas.microsoft.com/office/powerpoint/2010/main" val="3455376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GMAT ESSAY SCORING</a:t>
            </a:r>
            <a:endParaRPr lang="en-US" dirty="0"/>
          </a:p>
        </p:txBody>
      </p:sp>
      <p:sp>
        <p:nvSpPr>
          <p:cNvPr id="3" name="Content Placeholder 2"/>
          <p:cNvSpPr>
            <a:spLocks noGrp="1"/>
          </p:cNvSpPr>
          <p:nvPr>
            <p:ph idx="1"/>
          </p:nvPr>
        </p:nvSpPr>
        <p:spPr/>
        <p:txBody>
          <a:bodyPr/>
          <a:lstStyle/>
          <a:p>
            <a:r>
              <a:rPr lang="en-US" dirty="0" smtClean="0"/>
              <a:t>ESSENTIAL RUBRIC POINTS:</a:t>
            </a:r>
          </a:p>
          <a:p>
            <a:pPr lvl="1"/>
            <a:r>
              <a:rPr lang="en-US" dirty="0" smtClean="0"/>
              <a:t>ON TOPIC</a:t>
            </a:r>
          </a:p>
          <a:p>
            <a:pPr lvl="1"/>
            <a:r>
              <a:rPr lang="en-US" dirty="0" smtClean="0">
                <a:solidFill>
                  <a:srgbClr val="FF0000"/>
                </a:solidFill>
                <a:effectLst>
                  <a:outerShdw blurRad="38100" dist="38100" dir="2700000" algn="tl">
                    <a:srgbClr val="000000">
                      <a:alpha val="43137"/>
                    </a:srgbClr>
                  </a:outerShdw>
                </a:effectLst>
              </a:rPr>
              <a:t>ORGANIZATION</a:t>
            </a:r>
          </a:p>
          <a:p>
            <a:pPr lvl="2"/>
            <a:r>
              <a:rPr lang="en-US" dirty="0" smtClean="0"/>
              <a:t>Three-part essay:</a:t>
            </a:r>
          </a:p>
          <a:p>
            <a:pPr lvl="3"/>
            <a:r>
              <a:rPr lang="en-US" dirty="0" smtClean="0"/>
              <a:t>Introduction, Body Paragraphs, Conclusion</a:t>
            </a:r>
          </a:p>
          <a:p>
            <a:pPr lvl="2"/>
            <a:r>
              <a:rPr lang="en-US" dirty="0" smtClean="0"/>
              <a:t>Logical, unified presentation</a:t>
            </a:r>
          </a:p>
          <a:p>
            <a:pPr marL="1371600" lvl="3" indent="0">
              <a:buNone/>
            </a:pPr>
            <a:endParaRPr lang="en-US" dirty="0" smtClean="0"/>
          </a:p>
        </p:txBody>
      </p:sp>
    </p:spTree>
    <p:extLst>
      <p:ext uri="{BB962C8B-B14F-4D97-AF65-F5344CB8AC3E}">
        <p14:creationId xmlns:p14="http://schemas.microsoft.com/office/powerpoint/2010/main" val="25599373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GMAT ESSAY SCORING</a:t>
            </a:r>
            <a:endParaRPr lang="en-US" dirty="0"/>
          </a:p>
        </p:txBody>
      </p:sp>
      <p:sp>
        <p:nvSpPr>
          <p:cNvPr id="3" name="Content Placeholder 2"/>
          <p:cNvSpPr>
            <a:spLocks noGrp="1"/>
          </p:cNvSpPr>
          <p:nvPr>
            <p:ph idx="1"/>
          </p:nvPr>
        </p:nvSpPr>
        <p:spPr/>
        <p:txBody>
          <a:bodyPr/>
          <a:lstStyle/>
          <a:p>
            <a:r>
              <a:rPr lang="en-US" dirty="0" smtClean="0"/>
              <a:t>ESSENTIAL RUBRIC POINTS:</a:t>
            </a:r>
          </a:p>
          <a:p>
            <a:pPr lvl="1"/>
            <a:r>
              <a:rPr lang="en-US" dirty="0" smtClean="0"/>
              <a:t>ON TOPIC</a:t>
            </a:r>
          </a:p>
          <a:p>
            <a:pPr lvl="1"/>
            <a:r>
              <a:rPr lang="en-US" dirty="0" smtClean="0"/>
              <a:t>ORGANIZATION</a:t>
            </a:r>
          </a:p>
          <a:p>
            <a:pPr lvl="1"/>
            <a:r>
              <a:rPr lang="en-US" dirty="0" smtClean="0">
                <a:solidFill>
                  <a:srgbClr val="FF0000"/>
                </a:solidFill>
                <a:effectLst>
                  <a:outerShdw blurRad="38100" dist="38100" dir="2700000" algn="tl">
                    <a:srgbClr val="000000">
                      <a:alpha val="43137"/>
                    </a:srgbClr>
                  </a:outerShdw>
                </a:effectLst>
              </a:rPr>
              <a:t>DEVELOPMENT</a:t>
            </a:r>
          </a:p>
          <a:p>
            <a:pPr lvl="2"/>
            <a:r>
              <a:rPr lang="en-US" dirty="0" smtClean="0">
                <a:solidFill>
                  <a:srgbClr val="FF0000"/>
                </a:solidFill>
                <a:effectLst>
                  <a:outerShdw blurRad="38100" dist="38100" dir="2700000" algn="tl">
                    <a:srgbClr val="000000">
                      <a:alpha val="43137"/>
                    </a:srgbClr>
                  </a:outerShdw>
                </a:effectLst>
              </a:rPr>
              <a:t>GET AS MANY EXAMPLES AS YOU CAN</a:t>
            </a:r>
          </a:p>
          <a:p>
            <a:pPr lvl="2"/>
            <a:r>
              <a:rPr lang="en-US" u="sng" dirty="0" smtClean="0">
                <a:solidFill>
                  <a:srgbClr val="FF0000"/>
                </a:solidFill>
                <a:effectLst>
                  <a:outerShdw blurRad="38100" dist="38100" dir="2700000" algn="tl">
                    <a:srgbClr val="000000">
                      <a:alpha val="43137"/>
                    </a:srgbClr>
                  </a:outerShdw>
                </a:effectLst>
              </a:rPr>
              <a:t>THOROUGHLY</a:t>
            </a:r>
            <a:r>
              <a:rPr lang="en-US" dirty="0" smtClean="0">
                <a:solidFill>
                  <a:srgbClr val="FF0000"/>
                </a:solidFill>
                <a:effectLst>
                  <a:outerShdw blurRad="38100" dist="38100" dir="2700000" algn="tl">
                    <a:srgbClr val="000000">
                      <a:alpha val="43137"/>
                    </a:srgbClr>
                  </a:outerShdw>
                </a:effectLst>
              </a:rPr>
              <a:t> EXPLAIN YOUR IDEAS</a:t>
            </a:r>
          </a:p>
          <a:p>
            <a:endParaRPr lang="en-US" dirty="0"/>
          </a:p>
        </p:txBody>
      </p:sp>
    </p:spTree>
    <p:extLst>
      <p:ext uri="{BB962C8B-B14F-4D97-AF65-F5344CB8AC3E}">
        <p14:creationId xmlns:p14="http://schemas.microsoft.com/office/powerpoint/2010/main" val="20668716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GMAT ESSAY SCORING</a:t>
            </a:r>
            <a:endParaRPr lang="en-US" dirty="0"/>
          </a:p>
        </p:txBody>
      </p:sp>
      <p:sp>
        <p:nvSpPr>
          <p:cNvPr id="3" name="Content Placeholder 2"/>
          <p:cNvSpPr>
            <a:spLocks noGrp="1"/>
          </p:cNvSpPr>
          <p:nvPr>
            <p:ph idx="1"/>
          </p:nvPr>
        </p:nvSpPr>
        <p:spPr>
          <a:xfrm>
            <a:off x="457200" y="1295400"/>
            <a:ext cx="8229600" cy="5181600"/>
          </a:xfrm>
        </p:spPr>
        <p:txBody>
          <a:bodyPr/>
          <a:lstStyle/>
          <a:p>
            <a:r>
              <a:rPr lang="en-US" dirty="0" smtClean="0"/>
              <a:t>ESSENTIAL RUBRIC POINTS:</a:t>
            </a:r>
          </a:p>
          <a:p>
            <a:pPr lvl="1"/>
            <a:r>
              <a:rPr lang="en-US" dirty="0" smtClean="0"/>
              <a:t>ON TOPIC</a:t>
            </a:r>
          </a:p>
          <a:p>
            <a:pPr lvl="1"/>
            <a:r>
              <a:rPr lang="en-US" dirty="0" smtClean="0"/>
              <a:t>ORGANIZATION</a:t>
            </a:r>
          </a:p>
          <a:p>
            <a:pPr lvl="1"/>
            <a:r>
              <a:rPr lang="en-US" dirty="0" smtClean="0"/>
              <a:t>DEVELOPMENT</a:t>
            </a:r>
          </a:p>
          <a:p>
            <a:pPr lvl="1"/>
            <a:r>
              <a:rPr lang="en-US" dirty="0" smtClean="0">
                <a:solidFill>
                  <a:srgbClr val="FF0000"/>
                </a:solidFill>
                <a:effectLst>
                  <a:outerShdw blurRad="38100" dist="38100" dir="2700000" algn="tl">
                    <a:srgbClr val="000000">
                      <a:alpha val="43137"/>
                    </a:srgbClr>
                  </a:outerShdw>
                </a:effectLst>
              </a:rPr>
              <a:t>ADULT, STANDARD WRITTEN ENGLISH</a:t>
            </a:r>
          </a:p>
          <a:p>
            <a:pPr lvl="2"/>
            <a:r>
              <a:rPr lang="en-US" dirty="0" smtClean="0"/>
              <a:t>Use correct grammar and usage</a:t>
            </a:r>
          </a:p>
          <a:p>
            <a:pPr lvl="2"/>
            <a:r>
              <a:rPr lang="en-US" dirty="0" smtClean="0"/>
              <a:t>Be as sophisticated as you can:</a:t>
            </a:r>
          </a:p>
          <a:p>
            <a:pPr lvl="3"/>
            <a:r>
              <a:rPr lang="en-US" dirty="0" smtClean="0"/>
              <a:t>Vary sentence length and patterns</a:t>
            </a:r>
          </a:p>
          <a:p>
            <a:pPr lvl="3"/>
            <a:r>
              <a:rPr lang="en-US" dirty="0" smtClean="0"/>
              <a:t>Vary sentence beginnings (check first word in practice)</a:t>
            </a:r>
          </a:p>
          <a:p>
            <a:pPr lvl="3"/>
            <a:r>
              <a:rPr lang="en-US" dirty="0" smtClean="0"/>
              <a:t>Don’t begin sentences with the same phrase that the previous sentence ended with</a:t>
            </a:r>
            <a:endParaRPr lang="en-US" dirty="0"/>
          </a:p>
        </p:txBody>
      </p:sp>
    </p:spTree>
    <p:extLst>
      <p:ext uri="{BB962C8B-B14F-4D97-AF65-F5344CB8AC3E}">
        <p14:creationId xmlns:p14="http://schemas.microsoft.com/office/powerpoint/2010/main" val="7189584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GMAT ESSAY SCORING</a:t>
            </a:r>
            <a:endParaRPr lang="en-US" dirty="0"/>
          </a:p>
        </p:txBody>
      </p:sp>
      <p:sp>
        <p:nvSpPr>
          <p:cNvPr id="3" name="Content Placeholder 2"/>
          <p:cNvSpPr>
            <a:spLocks noGrp="1"/>
          </p:cNvSpPr>
          <p:nvPr>
            <p:ph idx="1"/>
          </p:nvPr>
        </p:nvSpPr>
        <p:spPr>
          <a:xfrm>
            <a:off x="457200" y="1295400"/>
            <a:ext cx="8229600" cy="5181600"/>
          </a:xfrm>
        </p:spPr>
        <p:txBody>
          <a:bodyPr/>
          <a:lstStyle/>
          <a:p>
            <a:r>
              <a:rPr lang="en-US" dirty="0" smtClean="0"/>
              <a:t>ESSENTIAL RUBRIC POINTS:</a:t>
            </a:r>
          </a:p>
          <a:p>
            <a:pPr lvl="1"/>
            <a:r>
              <a:rPr lang="en-US" dirty="0"/>
              <a:t>ON TOPIC</a:t>
            </a:r>
          </a:p>
          <a:p>
            <a:pPr lvl="1"/>
            <a:r>
              <a:rPr lang="en-US" dirty="0"/>
              <a:t>ORGANIZATION</a:t>
            </a:r>
          </a:p>
          <a:p>
            <a:pPr lvl="1"/>
            <a:r>
              <a:rPr lang="en-US" dirty="0"/>
              <a:t>DEVELOPMENT</a:t>
            </a:r>
          </a:p>
          <a:p>
            <a:pPr lvl="1"/>
            <a:r>
              <a:rPr lang="en-US" dirty="0"/>
              <a:t>ADULT, STANDARD WRITTEN ENGLISH</a:t>
            </a:r>
          </a:p>
          <a:p>
            <a:pPr marL="0" indent="0">
              <a:buNone/>
            </a:pPr>
            <a:endParaRPr lang="en-US" dirty="0" smtClean="0"/>
          </a:p>
          <a:p>
            <a:r>
              <a:rPr lang="en-US" dirty="0" smtClean="0"/>
              <a:t>OFFICIAL SCORING GUIDE</a:t>
            </a:r>
          </a:p>
          <a:p>
            <a:pPr lvl="1"/>
            <a:endParaRPr lang="en-US" dirty="0" smtClean="0"/>
          </a:p>
        </p:txBody>
      </p:sp>
    </p:spTree>
    <p:extLst>
      <p:ext uri="{BB962C8B-B14F-4D97-AF65-F5344CB8AC3E}">
        <p14:creationId xmlns:p14="http://schemas.microsoft.com/office/powerpoint/2010/main" val="37005786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GMAT ESSAY SCORING</a:t>
            </a:r>
            <a:endParaRPr lang="en-US" dirty="0"/>
          </a:p>
        </p:txBody>
      </p:sp>
      <p:sp>
        <p:nvSpPr>
          <p:cNvPr id="3" name="Content Placeholder 2"/>
          <p:cNvSpPr>
            <a:spLocks noGrp="1"/>
          </p:cNvSpPr>
          <p:nvPr>
            <p:ph idx="1"/>
          </p:nvPr>
        </p:nvSpPr>
        <p:spPr/>
        <p:txBody>
          <a:bodyPr>
            <a:normAutofit/>
          </a:bodyPr>
          <a:lstStyle/>
          <a:p>
            <a:r>
              <a:rPr lang="en-US" dirty="0" smtClean="0"/>
              <a:t>Simple Transitions: </a:t>
            </a:r>
          </a:p>
          <a:p>
            <a:pPr lvl="1"/>
            <a:r>
              <a:rPr lang="en-US" dirty="0" smtClean="0">
                <a:solidFill>
                  <a:srgbClr val="FF0000"/>
                </a:solidFill>
                <a:effectLst>
                  <a:outerShdw blurRad="38100" dist="38100" dir="2700000" algn="tl">
                    <a:srgbClr val="000000">
                      <a:alpha val="43137"/>
                    </a:srgbClr>
                  </a:outerShdw>
                </a:effectLst>
              </a:rPr>
              <a:t>To introduce and extend examples: </a:t>
            </a:r>
          </a:p>
          <a:p>
            <a:pPr lvl="2"/>
            <a:r>
              <a:rPr lang="en-US" dirty="0" smtClean="0"/>
              <a:t>for example, additionally, for instance, a primary consideration, in addition, furthermore, moreover, another reason, equally important, in the same way, equally important, indeed, likewise, similarly</a:t>
            </a:r>
          </a:p>
          <a:p>
            <a:pPr lvl="1"/>
            <a:r>
              <a:rPr lang="en-US" dirty="0" smtClean="0">
                <a:solidFill>
                  <a:srgbClr val="FF0000"/>
                </a:solidFill>
                <a:effectLst>
                  <a:outerShdw blurRad="38100" dist="38100" dir="2700000" algn="tl">
                    <a:srgbClr val="000000">
                      <a:alpha val="43137"/>
                    </a:srgbClr>
                  </a:outerShdw>
                </a:effectLst>
              </a:rPr>
              <a:t>To </a:t>
            </a:r>
            <a:r>
              <a:rPr lang="en-US" dirty="0">
                <a:solidFill>
                  <a:srgbClr val="FF0000"/>
                </a:solidFill>
                <a:effectLst>
                  <a:outerShdw blurRad="38100" dist="38100" dir="2700000" algn="tl">
                    <a:srgbClr val="000000">
                      <a:alpha val="43137"/>
                    </a:srgbClr>
                  </a:outerShdw>
                </a:effectLst>
              </a:rPr>
              <a:t>show contrast</a:t>
            </a:r>
            <a:r>
              <a:rPr lang="en-US" dirty="0" smtClean="0">
                <a:solidFill>
                  <a:srgbClr val="FF0000"/>
                </a:solidFill>
                <a:effectLst>
                  <a:outerShdw blurRad="38100" dist="38100" dir="2700000" algn="tl">
                    <a:srgbClr val="000000">
                      <a:alpha val="43137"/>
                    </a:srgbClr>
                  </a:outerShdw>
                </a:effectLst>
              </a:rPr>
              <a:t>: </a:t>
            </a:r>
          </a:p>
          <a:p>
            <a:pPr lvl="2"/>
            <a:r>
              <a:rPr lang="en-US" dirty="0" smtClean="0"/>
              <a:t>however, although, another viewpoint, alternately,  on </a:t>
            </a:r>
            <a:r>
              <a:rPr lang="en-US" dirty="0"/>
              <a:t>the </a:t>
            </a:r>
            <a:r>
              <a:rPr lang="en-US" dirty="0" smtClean="0"/>
              <a:t>contrary, otherwise, instead, conversely, nevertheless, regardless</a:t>
            </a:r>
            <a:endParaRPr lang="en-US" sz="1600" dirty="0"/>
          </a:p>
          <a:p>
            <a:pPr lvl="1"/>
            <a:endParaRPr lang="en-US" dirty="0"/>
          </a:p>
        </p:txBody>
      </p:sp>
    </p:spTree>
    <p:extLst>
      <p:ext uri="{BB962C8B-B14F-4D97-AF65-F5344CB8AC3E}">
        <p14:creationId xmlns:p14="http://schemas.microsoft.com/office/powerpoint/2010/main" val="27663246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GMAT ESSAY SUGGESTIONS</a:t>
            </a:r>
            <a:endParaRPr lang="en-US" dirty="0"/>
          </a:p>
        </p:txBody>
      </p:sp>
      <p:sp>
        <p:nvSpPr>
          <p:cNvPr id="3" name="Content Placeholder 2"/>
          <p:cNvSpPr>
            <a:spLocks noGrp="1"/>
          </p:cNvSpPr>
          <p:nvPr>
            <p:ph idx="1"/>
          </p:nvPr>
        </p:nvSpPr>
        <p:spPr/>
        <p:txBody>
          <a:bodyPr/>
          <a:lstStyle/>
          <a:p>
            <a:r>
              <a:rPr lang="en-US" dirty="0" smtClean="0"/>
              <a:t>Remember, it’s just a draft!</a:t>
            </a:r>
          </a:p>
          <a:p>
            <a:r>
              <a:rPr lang="en-US" dirty="0" smtClean="0"/>
              <a:t>DOUBLE SPACE between paragraphs!</a:t>
            </a:r>
          </a:p>
          <a:p>
            <a:r>
              <a:rPr lang="en-US" dirty="0" smtClean="0"/>
              <a:t>Use third person pronouns as often as possible; other pronoun advice</a:t>
            </a:r>
          </a:p>
          <a:p>
            <a:r>
              <a:rPr lang="en-US" dirty="0"/>
              <a:t>Organize before writing</a:t>
            </a:r>
          </a:p>
          <a:p>
            <a:r>
              <a:rPr lang="en-US" dirty="0" smtClean="0"/>
              <a:t>Avoid “wasted words” (list to follow)</a:t>
            </a:r>
          </a:p>
          <a:p>
            <a:pPr marL="0" indent="0">
              <a:buNone/>
            </a:pPr>
            <a:endParaRPr lang="en-US" dirty="0"/>
          </a:p>
        </p:txBody>
      </p:sp>
    </p:spTree>
    <p:extLst>
      <p:ext uri="{BB962C8B-B14F-4D97-AF65-F5344CB8AC3E}">
        <p14:creationId xmlns:p14="http://schemas.microsoft.com/office/powerpoint/2010/main" val="37459107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Wasted Words and Phrases</a:t>
            </a:r>
            <a:endParaRPr lang="en-US" dirty="0"/>
          </a:p>
        </p:txBody>
      </p:sp>
      <p:sp>
        <p:nvSpPr>
          <p:cNvPr id="3" name="Content Placeholder 2"/>
          <p:cNvSpPr>
            <a:spLocks noGrp="1"/>
          </p:cNvSpPr>
          <p:nvPr>
            <p:ph idx="1"/>
          </p:nvPr>
        </p:nvSpPr>
        <p:spPr/>
        <p:txBody>
          <a:bodyPr>
            <a:normAutofit fontScale="70000" lnSpcReduction="20000"/>
          </a:bodyPr>
          <a:lstStyle/>
          <a:p>
            <a:r>
              <a:rPr lang="en-US" dirty="0"/>
              <a:t>I think, I feel, I believe, </a:t>
            </a:r>
            <a:r>
              <a:rPr lang="en-US" dirty="0" smtClean="0"/>
              <a:t>in my opinion, etc.</a:t>
            </a:r>
            <a:endParaRPr lang="en-US" dirty="0"/>
          </a:p>
          <a:p>
            <a:r>
              <a:rPr lang="en-US" dirty="0"/>
              <a:t>a</a:t>
            </a:r>
            <a:r>
              <a:rPr lang="en-US" dirty="0" smtClean="0"/>
              <a:t>s </a:t>
            </a:r>
            <a:r>
              <a:rPr lang="en-US" dirty="0"/>
              <a:t>you can see</a:t>
            </a:r>
          </a:p>
          <a:p>
            <a:r>
              <a:rPr lang="en-US" dirty="0"/>
              <a:t>i</a:t>
            </a:r>
            <a:r>
              <a:rPr lang="en-US" dirty="0" smtClean="0"/>
              <a:t>n </a:t>
            </a:r>
            <a:r>
              <a:rPr lang="en-US" dirty="0"/>
              <a:t>conclusion, to conclude, in summarization, to summarize, etc.</a:t>
            </a:r>
          </a:p>
          <a:p>
            <a:r>
              <a:rPr lang="en-US" dirty="0"/>
              <a:t>t</a:t>
            </a:r>
            <a:r>
              <a:rPr lang="en-US" dirty="0" smtClean="0"/>
              <a:t>o </a:t>
            </a:r>
            <a:r>
              <a:rPr lang="en-US" dirty="0"/>
              <a:t>begin, to end, etc.</a:t>
            </a:r>
          </a:p>
          <a:p>
            <a:pPr lvl="0"/>
            <a:r>
              <a:rPr lang="en-US" dirty="0"/>
              <a:t>quite, very, extremely, basically, essentially, totally, completely</a:t>
            </a:r>
          </a:p>
          <a:p>
            <a:r>
              <a:rPr lang="en-US" dirty="0" smtClean="0"/>
              <a:t>there </a:t>
            </a:r>
            <a:r>
              <a:rPr lang="en-US" dirty="0"/>
              <a:t>is, there are</a:t>
            </a:r>
          </a:p>
          <a:p>
            <a:r>
              <a:rPr lang="en-US" dirty="0"/>
              <a:t>i</a:t>
            </a:r>
            <a:r>
              <a:rPr lang="en-US" dirty="0" smtClean="0"/>
              <a:t>s </a:t>
            </a:r>
            <a:r>
              <a:rPr lang="en-US" dirty="0"/>
              <a:t>why, is because, is that, is what, etc.</a:t>
            </a:r>
          </a:p>
          <a:p>
            <a:pPr lvl="0"/>
            <a:r>
              <a:rPr lang="en-US" dirty="0" smtClean="0"/>
              <a:t>it </a:t>
            </a:r>
            <a:r>
              <a:rPr lang="en-US" dirty="0"/>
              <a:t>can be seen that</a:t>
            </a:r>
          </a:p>
          <a:p>
            <a:pPr lvl="0"/>
            <a:r>
              <a:rPr lang="en-US" dirty="0"/>
              <a:t>it has been indicated that</a:t>
            </a:r>
          </a:p>
          <a:p>
            <a:pPr lvl="0"/>
            <a:r>
              <a:rPr lang="en-US" dirty="0" smtClean="0"/>
              <a:t>it </a:t>
            </a:r>
            <a:r>
              <a:rPr lang="en-US" dirty="0"/>
              <a:t>should be remembered that</a:t>
            </a:r>
          </a:p>
          <a:p>
            <a:pPr lvl="0"/>
            <a:r>
              <a:rPr lang="en-US" dirty="0"/>
              <a:t>it should be noted that</a:t>
            </a:r>
          </a:p>
          <a:p>
            <a:pPr lvl="0"/>
            <a:r>
              <a:rPr lang="en-US" dirty="0"/>
              <a:t>it is imperative that</a:t>
            </a:r>
          </a:p>
          <a:p>
            <a:endParaRPr lang="en-US" dirty="0"/>
          </a:p>
        </p:txBody>
      </p:sp>
    </p:spTree>
    <p:extLst>
      <p:ext uri="{BB962C8B-B14F-4D97-AF65-F5344CB8AC3E}">
        <p14:creationId xmlns:p14="http://schemas.microsoft.com/office/powerpoint/2010/main" val="28459310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GMAT ESSAY SUGGESTIONS</a:t>
            </a:r>
            <a:endParaRPr lang="en-US" dirty="0"/>
          </a:p>
        </p:txBody>
      </p:sp>
      <p:sp>
        <p:nvSpPr>
          <p:cNvPr id="3" name="Content Placeholder 2"/>
          <p:cNvSpPr>
            <a:spLocks noGrp="1"/>
          </p:cNvSpPr>
          <p:nvPr>
            <p:ph idx="1"/>
          </p:nvPr>
        </p:nvSpPr>
        <p:spPr/>
        <p:txBody>
          <a:bodyPr/>
          <a:lstStyle/>
          <a:p>
            <a:pPr marL="0" indent="0">
              <a:buNone/>
            </a:pPr>
            <a:endParaRPr lang="en-US" dirty="0" smtClean="0"/>
          </a:p>
          <a:p>
            <a:pPr marL="0" indent="0" algn="ctr">
              <a:buNone/>
            </a:pPr>
            <a:endParaRPr lang="en-US" dirty="0"/>
          </a:p>
          <a:p>
            <a:pPr marL="0" indent="0">
              <a:buNone/>
            </a:pP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691950043"/>
              </p:ext>
            </p:extLst>
          </p:nvPr>
        </p:nvGraphicFramePr>
        <p:xfrm>
          <a:off x="1524000" y="2057400"/>
          <a:ext cx="6096000" cy="3108960"/>
        </p:xfrm>
        <a:graphic>
          <a:graphicData uri="http://schemas.openxmlformats.org/drawingml/2006/table">
            <a:tbl>
              <a:tblPr firstRow="1" bandRow="1">
                <a:tableStyleId>{5C22544A-7EE6-4342-B048-85BDC9FD1C3A}</a:tableStyleId>
              </a:tblPr>
              <a:tblGrid>
                <a:gridCol w="3048000"/>
                <a:gridCol w="3048000"/>
              </a:tblGrid>
              <a:tr h="1140161">
                <a:tc>
                  <a:txBody>
                    <a:bodyPr/>
                    <a:lstStyle/>
                    <a:p>
                      <a:pPr algn="ctr"/>
                      <a:r>
                        <a:rPr lang="en-US" sz="3600" dirty="0" smtClean="0"/>
                        <a:t>Score</a:t>
                      </a:r>
                      <a:endParaRPr lang="en-US" sz="3600" dirty="0"/>
                    </a:p>
                  </a:txBody>
                  <a:tcPr/>
                </a:tc>
                <a:tc>
                  <a:txBody>
                    <a:bodyPr/>
                    <a:lstStyle/>
                    <a:p>
                      <a:pPr algn="ctr"/>
                      <a:r>
                        <a:rPr lang="en-US" sz="3600" dirty="0" smtClean="0"/>
                        <a:t>Word</a:t>
                      </a:r>
                      <a:r>
                        <a:rPr lang="en-US" sz="3600" baseline="0" dirty="0" smtClean="0"/>
                        <a:t> Count Estimate</a:t>
                      </a:r>
                      <a:endParaRPr lang="en-US" sz="3600" dirty="0"/>
                    </a:p>
                  </a:txBody>
                  <a:tcPr/>
                </a:tc>
              </a:tr>
              <a:tr h="613933">
                <a:tc>
                  <a:txBody>
                    <a:bodyPr/>
                    <a:lstStyle/>
                    <a:p>
                      <a:pPr algn="ctr"/>
                      <a:r>
                        <a:rPr lang="en-US" sz="3600" dirty="0" smtClean="0"/>
                        <a:t>6</a:t>
                      </a:r>
                      <a:endParaRPr lang="en-US" sz="3600" dirty="0"/>
                    </a:p>
                  </a:txBody>
                  <a:tcPr/>
                </a:tc>
                <a:tc>
                  <a:txBody>
                    <a:bodyPr/>
                    <a:lstStyle/>
                    <a:p>
                      <a:pPr algn="ctr"/>
                      <a:r>
                        <a:rPr lang="en-US" sz="3600" dirty="0" smtClean="0"/>
                        <a:t>450+</a:t>
                      </a:r>
                      <a:endParaRPr lang="en-US" sz="3600" dirty="0"/>
                    </a:p>
                  </a:txBody>
                  <a:tcPr/>
                </a:tc>
              </a:tr>
              <a:tr h="613933">
                <a:tc>
                  <a:txBody>
                    <a:bodyPr/>
                    <a:lstStyle/>
                    <a:p>
                      <a:pPr algn="ctr"/>
                      <a:r>
                        <a:rPr lang="en-US" sz="3600" dirty="0" smtClean="0"/>
                        <a:t>4</a:t>
                      </a:r>
                      <a:endParaRPr lang="en-US" sz="3600" dirty="0"/>
                    </a:p>
                  </a:txBody>
                  <a:tcPr/>
                </a:tc>
                <a:tc>
                  <a:txBody>
                    <a:bodyPr/>
                    <a:lstStyle/>
                    <a:p>
                      <a:pPr algn="ctr"/>
                      <a:r>
                        <a:rPr lang="en-US" sz="3600" dirty="0" smtClean="0"/>
                        <a:t>250</a:t>
                      </a:r>
                      <a:endParaRPr lang="en-US" sz="3600" dirty="0"/>
                    </a:p>
                  </a:txBody>
                  <a:tcPr/>
                </a:tc>
              </a:tr>
              <a:tr h="613933">
                <a:tc>
                  <a:txBody>
                    <a:bodyPr/>
                    <a:lstStyle/>
                    <a:p>
                      <a:pPr algn="ctr"/>
                      <a:r>
                        <a:rPr lang="en-US" sz="3600" dirty="0" smtClean="0"/>
                        <a:t>2</a:t>
                      </a:r>
                      <a:endParaRPr lang="en-US" sz="3600" dirty="0"/>
                    </a:p>
                  </a:txBody>
                  <a:tcPr/>
                </a:tc>
                <a:tc>
                  <a:txBody>
                    <a:bodyPr/>
                    <a:lstStyle/>
                    <a:p>
                      <a:pPr algn="ctr"/>
                      <a:r>
                        <a:rPr lang="en-US" sz="3600" dirty="0" smtClean="0"/>
                        <a:t>125</a:t>
                      </a:r>
                      <a:endParaRPr lang="en-US" sz="3600" dirty="0"/>
                    </a:p>
                  </a:txBody>
                  <a:tcPr/>
                </a:tc>
              </a:tr>
            </a:tbl>
          </a:graphicData>
        </a:graphic>
      </p:graphicFrame>
    </p:spTree>
    <p:extLst>
      <p:ext uri="{BB962C8B-B14F-4D97-AF65-F5344CB8AC3E}">
        <p14:creationId xmlns:p14="http://schemas.microsoft.com/office/powerpoint/2010/main" val="32278276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GMAT ESSAY TIMING</a:t>
            </a:r>
            <a:endParaRPr lang="en-US" dirty="0"/>
          </a:p>
        </p:txBody>
      </p:sp>
      <p:sp>
        <p:nvSpPr>
          <p:cNvPr id="3" name="Content Placeholder 2"/>
          <p:cNvSpPr>
            <a:spLocks noGrp="1"/>
          </p:cNvSpPr>
          <p:nvPr>
            <p:ph idx="1"/>
          </p:nvPr>
        </p:nvSpPr>
        <p:spPr/>
        <p:txBody>
          <a:bodyPr>
            <a:normAutofit lnSpcReduction="10000"/>
          </a:bodyPr>
          <a:lstStyle/>
          <a:p>
            <a:r>
              <a:rPr lang="en-US" dirty="0" smtClean="0"/>
              <a:t>2-3 minutes: </a:t>
            </a:r>
            <a:r>
              <a:rPr lang="en-US" dirty="0" smtClean="0">
                <a:solidFill>
                  <a:srgbClr val="FF0000"/>
                </a:solidFill>
                <a:effectLst>
                  <a:outerShdw blurRad="38100" dist="38100" dir="2700000" algn="tl">
                    <a:srgbClr val="000000">
                      <a:alpha val="43137"/>
                    </a:srgbClr>
                  </a:outerShdw>
                </a:effectLst>
              </a:rPr>
              <a:t>read the topic </a:t>
            </a:r>
            <a:r>
              <a:rPr lang="en-US" u="sng" dirty="0" smtClean="0">
                <a:solidFill>
                  <a:srgbClr val="FF0000"/>
                </a:solidFill>
                <a:effectLst>
                  <a:outerShdw blurRad="38100" dist="38100" dir="2700000" algn="tl">
                    <a:srgbClr val="000000">
                      <a:alpha val="43137"/>
                    </a:srgbClr>
                  </a:outerShdw>
                </a:effectLst>
              </a:rPr>
              <a:t>carefully</a:t>
            </a:r>
            <a:endParaRPr lang="en-US" dirty="0" smtClean="0">
              <a:solidFill>
                <a:srgbClr val="FF0000"/>
              </a:solidFill>
              <a:effectLst>
                <a:outerShdw blurRad="38100" dist="38100" dir="2700000" algn="tl">
                  <a:srgbClr val="000000">
                    <a:alpha val="43137"/>
                  </a:srgbClr>
                </a:outerShdw>
              </a:effectLst>
            </a:endParaRPr>
          </a:p>
          <a:p>
            <a:r>
              <a:rPr lang="en-US" dirty="0" smtClean="0"/>
              <a:t>5 minutes: </a:t>
            </a:r>
            <a:r>
              <a:rPr lang="en-US" dirty="0" smtClean="0">
                <a:solidFill>
                  <a:srgbClr val="FF0000"/>
                </a:solidFill>
                <a:effectLst>
                  <a:outerShdw blurRad="38100" dist="38100" dir="2700000" algn="tl">
                    <a:srgbClr val="000000">
                      <a:alpha val="43137"/>
                    </a:srgbClr>
                  </a:outerShdw>
                </a:effectLst>
              </a:rPr>
              <a:t>plan</a:t>
            </a:r>
            <a:r>
              <a:rPr lang="en-US" dirty="0" smtClean="0"/>
              <a:t> the essay</a:t>
            </a:r>
          </a:p>
          <a:p>
            <a:pPr marL="971550" lvl="1" indent="-514350">
              <a:buFont typeface="+mj-lt"/>
              <a:buAutoNum type="arabicPeriod"/>
            </a:pPr>
            <a:r>
              <a:rPr lang="en-US" dirty="0" smtClean="0"/>
              <a:t>Analyze the validity of each sentence, claim, or fact</a:t>
            </a:r>
          </a:p>
          <a:p>
            <a:pPr marL="971550" lvl="1" indent="-514350">
              <a:buFont typeface="+mj-lt"/>
              <a:buAutoNum type="arabicPeriod"/>
            </a:pPr>
            <a:r>
              <a:rPr lang="en-US" dirty="0" smtClean="0"/>
              <a:t>List doubtful assumptions, missing information, and counterexamples or alternative explanations</a:t>
            </a:r>
          </a:p>
          <a:p>
            <a:pPr marL="971550" lvl="1" indent="-514350">
              <a:buFont typeface="+mj-lt"/>
              <a:buAutoNum type="arabicPeriod"/>
            </a:pPr>
            <a:r>
              <a:rPr lang="en-US" dirty="0" smtClean="0"/>
              <a:t>Organize analysis into paragraphs</a:t>
            </a:r>
          </a:p>
          <a:p>
            <a:r>
              <a:rPr lang="en-US" dirty="0" smtClean="0"/>
              <a:t>20 minutes: </a:t>
            </a:r>
            <a:r>
              <a:rPr lang="en-US" dirty="0" smtClean="0">
                <a:solidFill>
                  <a:srgbClr val="FF0000"/>
                </a:solidFill>
                <a:effectLst>
                  <a:outerShdw blurRad="38100" dist="38100" dir="2700000" algn="tl">
                    <a:srgbClr val="000000">
                      <a:alpha val="43137"/>
                    </a:srgbClr>
                  </a:outerShdw>
                </a:effectLst>
              </a:rPr>
              <a:t>write</a:t>
            </a:r>
            <a:r>
              <a:rPr lang="en-US" dirty="0" smtClean="0"/>
              <a:t> the essay</a:t>
            </a:r>
          </a:p>
          <a:p>
            <a:r>
              <a:rPr lang="en-US" dirty="0" smtClean="0"/>
              <a:t>2-3 minutes: </a:t>
            </a:r>
            <a:r>
              <a:rPr lang="en-US" dirty="0" smtClean="0">
                <a:solidFill>
                  <a:srgbClr val="FF0000"/>
                </a:solidFill>
                <a:effectLst>
                  <a:outerShdw blurRad="38100" dist="38100" dir="2700000" algn="tl">
                    <a:srgbClr val="000000">
                      <a:alpha val="43137"/>
                    </a:srgbClr>
                  </a:outerShdw>
                </a:effectLst>
              </a:rPr>
              <a:t>proofread</a:t>
            </a:r>
          </a:p>
          <a:p>
            <a:pPr lvl="1"/>
            <a:endParaRPr lang="en-US" dirty="0"/>
          </a:p>
          <a:p>
            <a:pPr lvl="1"/>
            <a:endParaRPr lang="en-US" dirty="0" smtClean="0"/>
          </a:p>
          <a:p>
            <a:pPr lvl="1"/>
            <a:endParaRPr lang="en-US" dirty="0" smtClean="0"/>
          </a:p>
          <a:p>
            <a:pPr marL="457200" lvl="1" indent="0">
              <a:buNone/>
            </a:pPr>
            <a:endParaRPr lang="en-US" dirty="0"/>
          </a:p>
        </p:txBody>
      </p:sp>
    </p:spTree>
    <p:extLst>
      <p:ext uri="{BB962C8B-B14F-4D97-AF65-F5344CB8AC3E}">
        <p14:creationId xmlns:p14="http://schemas.microsoft.com/office/powerpoint/2010/main" val="33601465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GMAT ESSAY ORGANIZATION</a:t>
            </a:r>
            <a:endParaRPr lang="en-US" dirty="0"/>
          </a:p>
        </p:txBody>
      </p:sp>
      <p:sp>
        <p:nvSpPr>
          <p:cNvPr id="3" name="Content Placeholder 2"/>
          <p:cNvSpPr>
            <a:spLocks noGrp="1"/>
          </p:cNvSpPr>
          <p:nvPr>
            <p:ph idx="1"/>
          </p:nvPr>
        </p:nvSpPr>
        <p:spPr/>
        <p:txBody>
          <a:bodyPr/>
          <a:lstStyle/>
          <a:p>
            <a:r>
              <a:rPr lang="en-US" dirty="0" smtClean="0">
                <a:solidFill>
                  <a:srgbClr val="FF0000"/>
                </a:solidFill>
                <a:effectLst>
                  <a:outerShdw blurRad="38100" dist="38100" dir="2700000" algn="tl">
                    <a:srgbClr val="000000">
                      <a:alpha val="43137"/>
                    </a:srgbClr>
                  </a:outerShdw>
                </a:effectLst>
              </a:rPr>
              <a:t>Introduction</a:t>
            </a:r>
          </a:p>
          <a:p>
            <a:pPr marL="0" indent="0">
              <a:buNone/>
            </a:pPr>
            <a:endParaRPr lang="en-US" dirty="0" smtClean="0"/>
          </a:p>
          <a:p>
            <a:pPr lvl="1"/>
            <a:r>
              <a:rPr lang="en-US" dirty="0" smtClean="0"/>
              <a:t>One paragraph of about 2-4 sentences</a:t>
            </a:r>
          </a:p>
          <a:p>
            <a:pPr lvl="1"/>
            <a:r>
              <a:rPr lang="en-US" dirty="0" smtClean="0"/>
              <a:t>Address the topic clearly</a:t>
            </a:r>
          </a:p>
          <a:p>
            <a:pPr lvl="1"/>
            <a:r>
              <a:rPr lang="en-US" dirty="0" smtClean="0"/>
              <a:t>Include a thesis</a:t>
            </a:r>
          </a:p>
          <a:p>
            <a:pPr lvl="1"/>
            <a:r>
              <a:rPr lang="en-US" dirty="0" smtClean="0"/>
              <a:t>See handout for sample thesis </a:t>
            </a:r>
          </a:p>
          <a:p>
            <a:pPr marL="0" indent="0">
              <a:buNone/>
            </a:pPr>
            <a:endParaRPr lang="en-US" dirty="0"/>
          </a:p>
        </p:txBody>
      </p:sp>
    </p:spTree>
    <p:extLst>
      <p:ext uri="{BB962C8B-B14F-4D97-AF65-F5344CB8AC3E}">
        <p14:creationId xmlns:p14="http://schemas.microsoft.com/office/powerpoint/2010/main" val="5977323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GMAT ESSAY WRITING</a:t>
            </a:r>
            <a:endParaRPr lang="en-US" dirty="0"/>
          </a:p>
        </p:txBody>
      </p:sp>
      <p:sp>
        <p:nvSpPr>
          <p:cNvPr id="3" name="Subtitle 2"/>
          <p:cNvSpPr>
            <a:spLocks noGrp="1"/>
          </p:cNvSpPr>
          <p:nvPr>
            <p:ph type="subTitle" idx="1"/>
          </p:nvPr>
        </p:nvSpPr>
        <p:spPr/>
        <p:txBody>
          <a:bodyPr/>
          <a:lstStyle/>
          <a:p>
            <a:r>
              <a:rPr lang="en-US" dirty="0" smtClean="0"/>
              <a:t>Successful Strategies </a:t>
            </a:r>
          </a:p>
          <a:p>
            <a:r>
              <a:rPr lang="en-US" dirty="0" smtClean="0"/>
              <a:t>For a High Score</a:t>
            </a:r>
          </a:p>
          <a:p>
            <a:endParaRPr lang="en-US" dirty="0"/>
          </a:p>
        </p:txBody>
      </p:sp>
    </p:spTree>
    <p:extLst>
      <p:ext uri="{BB962C8B-B14F-4D97-AF65-F5344CB8AC3E}">
        <p14:creationId xmlns:p14="http://schemas.microsoft.com/office/powerpoint/2010/main" val="37341702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GMAT ESSAY ORGANIZATION</a:t>
            </a:r>
            <a:endParaRPr lang="en-US" dirty="0"/>
          </a:p>
        </p:txBody>
      </p:sp>
      <p:sp>
        <p:nvSpPr>
          <p:cNvPr id="3" name="Content Placeholder 2"/>
          <p:cNvSpPr>
            <a:spLocks noGrp="1"/>
          </p:cNvSpPr>
          <p:nvPr>
            <p:ph idx="1"/>
          </p:nvPr>
        </p:nvSpPr>
        <p:spPr/>
        <p:txBody>
          <a:bodyPr/>
          <a:lstStyle/>
          <a:p>
            <a:r>
              <a:rPr lang="en-US" dirty="0" smtClean="0">
                <a:solidFill>
                  <a:srgbClr val="FF0000"/>
                </a:solidFill>
                <a:effectLst>
                  <a:outerShdw blurRad="38100" dist="38100" dir="2700000" algn="tl">
                    <a:srgbClr val="000000">
                      <a:alpha val="43137"/>
                    </a:srgbClr>
                  </a:outerShdw>
                </a:effectLst>
              </a:rPr>
              <a:t>Body Paragraphs</a:t>
            </a:r>
          </a:p>
          <a:p>
            <a:pPr marL="0" indent="0">
              <a:buNone/>
            </a:pPr>
            <a:endParaRPr lang="en-US" dirty="0" smtClean="0"/>
          </a:p>
          <a:p>
            <a:pPr lvl="1"/>
            <a:r>
              <a:rPr lang="en-US" dirty="0" smtClean="0"/>
              <a:t>Aim for 2-3 well-developed paragraphs</a:t>
            </a:r>
          </a:p>
          <a:p>
            <a:pPr lvl="1"/>
            <a:r>
              <a:rPr lang="en-US" dirty="0" smtClean="0"/>
              <a:t>Use topic sentences</a:t>
            </a:r>
          </a:p>
          <a:p>
            <a:pPr lvl="1"/>
            <a:r>
              <a:rPr lang="en-US" dirty="0" smtClean="0"/>
              <a:t>Use ample, relevant examples</a:t>
            </a:r>
          </a:p>
          <a:p>
            <a:pPr lvl="1"/>
            <a:r>
              <a:rPr lang="en-US" dirty="0" smtClean="0"/>
              <a:t>Explain all your logic</a:t>
            </a:r>
          </a:p>
          <a:p>
            <a:pPr lvl="1"/>
            <a:r>
              <a:rPr lang="en-US" dirty="0" smtClean="0"/>
              <a:t>Use transitions before examples	</a:t>
            </a:r>
          </a:p>
          <a:p>
            <a:endParaRPr lang="en-US" dirty="0"/>
          </a:p>
        </p:txBody>
      </p:sp>
    </p:spTree>
    <p:extLst>
      <p:ext uri="{BB962C8B-B14F-4D97-AF65-F5344CB8AC3E}">
        <p14:creationId xmlns:p14="http://schemas.microsoft.com/office/powerpoint/2010/main" val="17558030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GMAT ESSAY ORGANIZATION</a:t>
            </a:r>
            <a:endParaRPr lang="en-US" dirty="0"/>
          </a:p>
        </p:txBody>
      </p:sp>
      <p:sp>
        <p:nvSpPr>
          <p:cNvPr id="3" name="Content Placeholder 2"/>
          <p:cNvSpPr>
            <a:spLocks noGrp="1"/>
          </p:cNvSpPr>
          <p:nvPr>
            <p:ph idx="1"/>
          </p:nvPr>
        </p:nvSpPr>
        <p:spPr/>
        <p:txBody>
          <a:bodyPr/>
          <a:lstStyle/>
          <a:p>
            <a:r>
              <a:rPr lang="en-US" dirty="0" smtClean="0">
                <a:solidFill>
                  <a:srgbClr val="FF0000"/>
                </a:solidFill>
                <a:effectLst>
                  <a:outerShdw blurRad="38100" dist="38100" dir="2700000" algn="tl">
                    <a:srgbClr val="000000">
                      <a:alpha val="43137"/>
                    </a:srgbClr>
                  </a:outerShdw>
                </a:effectLst>
              </a:rPr>
              <a:t>Conclusion</a:t>
            </a:r>
          </a:p>
          <a:p>
            <a:pPr marL="0" indent="0">
              <a:buNone/>
            </a:pPr>
            <a:endParaRPr lang="en-US" dirty="0" smtClean="0"/>
          </a:p>
          <a:p>
            <a:pPr lvl="1"/>
            <a:r>
              <a:rPr lang="en-US" dirty="0" smtClean="0"/>
              <a:t>One separate paragraph of a few sentences</a:t>
            </a:r>
          </a:p>
          <a:p>
            <a:pPr lvl="1"/>
            <a:r>
              <a:rPr lang="en-US" dirty="0" smtClean="0"/>
              <a:t>Refer to the thesis, but…</a:t>
            </a:r>
          </a:p>
          <a:p>
            <a:pPr lvl="1"/>
            <a:r>
              <a:rPr lang="en-US" dirty="0" smtClean="0"/>
              <a:t>Avoid mere summary; answer “so what?”</a:t>
            </a:r>
          </a:p>
          <a:p>
            <a:pPr lvl="1"/>
            <a:r>
              <a:rPr lang="en-US" dirty="0" smtClean="0"/>
              <a:t>See handout for sample conclusion </a:t>
            </a:r>
          </a:p>
          <a:p>
            <a:pPr marL="457200" lvl="1" indent="0">
              <a:buNone/>
            </a:pPr>
            <a:endParaRPr lang="en-US" dirty="0" smtClean="0"/>
          </a:p>
          <a:p>
            <a:pPr lvl="1"/>
            <a:endParaRPr lang="en-US" dirty="0" smtClean="0"/>
          </a:p>
          <a:p>
            <a:pPr lvl="1"/>
            <a:endParaRPr lang="en-US" dirty="0"/>
          </a:p>
        </p:txBody>
      </p:sp>
    </p:spTree>
    <p:extLst>
      <p:ext uri="{BB962C8B-B14F-4D97-AF65-F5344CB8AC3E}">
        <p14:creationId xmlns:p14="http://schemas.microsoft.com/office/powerpoint/2010/main" val="22025931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GMAT ARGUMENT TOPIC PLANNING</a:t>
            </a:r>
            <a:endParaRPr lang="en-US" dirty="0"/>
          </a:p>
        </p:txBody>
      </p:sp>
      <p:sp>
        <p:nvSpPr>
          <p:cNvPr id="3" name="Content Placeholder 2"/>
          <p:cNvSpPr>
            <a:spLocks noGrp="1"/>
          </p:cNvSpPr>
          <p:nvPr>
            <p:ph idx="1"/>
          </p:nvPr>
        </p:nvSpPr>
        <p:spPr/>
        <p:txBody>
          <a:bodyPr/>
          <a:lstStyle/>
          <a:p>
            <a:r>
              <a:rPr lang="en-US" dirty="0" smtClean="0"/>
              <a:t>PLANNING ADVICE:</a:t>
            </a:r>
          </a:p>
          <a:p>
            <a:pPr marL="0" indent="0">
              <a:buNone/>
            </a:pPr>
            <a:endParaRPr lang="en-US" dirty="0" smtClean="0"/>
          </a:p>
          <a:p>
            <a:pPr lvl="1"/>
            <a:r>
              <a:rPr lang="en-US" dirty="0" smtClean="0"/>
              <a:t>NO complete sentences</a:t>
            </a:r>
          </a:p>
          <a:p>
            <a:pPr lvl="1"/>
            <a:r>
              <a:rPr lang="en-US" dirty="0" smtClean="0"/>
              <a:t>NO wasted words</a:t>
            </a:r>
          </a:p>
          <a:p>
            <a:pPr lvl="1"/>
            <a:r>
              <a:rPr lang="en-US" dirty="0" smtClean="0"/>
              <a:t>NO worrying about putting examples into the “correct” column</a:t>
            </a:r>
            <a:endParaRPr lang="en-US" dirty="0"/>
          </a:p>
        </p:txBody>
      </p:sp>
    </p:spTree>
    <p:extLst>
      <p:ext uri="{BB962C8B-B14F-4D97-AF65-F5344CB8AC3E}">
        <p14:creationId xmlns:p14="http://schemas.microsoft.com/office/powerpoint/2010/main" val="27075300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GMAT ARGUMENT DIRECTIONS</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a:t>Discuss how well reasoned you find this argument. In your discussion be sure to analyze the line of reasoning </a:t>
            </a:r>
            <a:r>
              <a:rPr lang="en-US" dirty="0" smtClean="0"/>
              <a:t>and the </a:t>
            </a:r>
            <a:r>
              <a:rPr lang="en-US" dirty="0"/>
              <a:t>use of evidence in the argument. For example, you may need to consider what </a:t>
            </a:r>
            <a:r>
              <a:rPr lang="en-US" dirty="0">
                <a:solidFill>
                  <a:srgbClr val="FF0000"/>
                </a:solidFill>
                <a:effectLst>
                  <a:outerShdw blurRad="38100" dist="38100" dir="2700000" algn="tl">
                    <a:srgbClr val="000000">
                      <a:alpha val="43137"/>
                    </a:srgbClr>
                  </a:outerShdw>
                </a:effectLst>
              </a:rPr>
              <a:t>questionable </a:t>
            </a:r>
            <a:r>
              <a:rPr lang="en-US" dirty="0" smtClean="0">
                <a:solidFill>
                  <a:srgbClr val="FF0000"/>
                </a:solidFill>
                <a:effectLst>
                  <a:outerShdw blurRad="38100" dist="38100" dir="2700000" algn="tl">
                    <a:srgbClr val="000000">
                      <a:alpha val="43137"/>
                    </a:srgbClr>
                  </a:outerShdw>
                </a:effectLst>
              </a:rPr>
              <a:t> assumptions </a:t>
            </a:r>
            <a:r>
              <a:rPr lang="en-US" dirty="0" smtClean="0"/>
              <a:t>underlie </a:t>
            </a:r>
            <a:r>
              <a:rPr lang="en-US" dirty="0"/>
              <a:t>the thinking and what </a:t>
            </a:r>
            <a:r>
              <a:rPr lang="en-US" dirty="0">
                <a:solidFill>
                  <a:srgbClr val="FF0000"/>
                </a:solidFill>
                <a:effectLst>
                  <a:outerShdw blurRad="38100" dist="38100" dir="2700000" algn="tl">
                    <a:srgbClr val="000000">
                      <a:alpha val="43137"/>
                    </a:srgbClr>
                  </a:outerShdw>
                </a:effectLst>
              </a:rPr>
              <a:t>alternative explanations or counterexamples </a:t>
            </a:r>
            <a:r>
              <a:rPr lang="en-US" dirty="0"/>
              <a:t>might weaken the conclusion. You </a:t>
            </a:r>
            <a:r>
              <a:rPr lang="en-US" dirty="0" smtClean="0"/>
              <a:t>can also </a:t>
            </a:r>
            <a:r>
              <a:rPr lang="en-US" dirty="0"/>
              <a:t>discuss what sort of </a:t>
            </a:r>
            <a:r>
              <a:rPr lang="en-US" dirty="0">
                <a:solidFill>
                  <a:srgbClr val="FF0000"/>
                </a:solidFill>
                <a:effectLst>
                  <a:outerShdw blurRad="38100" dist="38100" dir="2700000" algn="tl">
                    <a:srgbClr val="000000">
                      <a:alpha val="43137"/>
                    </a:srgbClr>
                  </a:outerShdw>
                </a:effectLst>
              </a:rPr>
              <a:t>evidence would strengthen or refute the argument</a:t>
            </a:r>
            <a:r>
              <a:rPr lang="en-US" dirty="0"/>
              <a:t>, what changes in the argument </a:t>
            </a:r>
            <a:r>
              <a:rPr lang="en-US" dirty="0" smtClean="0"/>
              <a:t>would make </a:t>
            </a:r>
            <a:r>
              <a:rPr lang="en-US" dirty="0"/>
              <a:t>it more logically sound, and what, if anything, would help you better evaluate its conclusion.</a:t>
            </a:r>
          </a:p>
        </p:txBody>
      </p:sp>
    </p:spTree>
    <p:extLst>
      <p:ext uri="{BB962C8B-B14F-4D97-AF65-F5344CB8AC3E}">
        <p14:creationId xmlns:p14="http://schemas.microsoft.com/office/powerpoint/2010/main" val="33887423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GMAT ARGUMENT ESSAY TERMS</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a:t>
            </a:r>
            <a:r>
              <a:rPr lang="en-US" dirty="0"/>
              <a:t>what </a:t>
            </a:r>
            <a:r>
              <a:rPr lang="en-US" dirty="0">
                <a:solidFill>
                  <a:srgbClr val="FF0000"/>
                </a:solidFill>
                <a:effectLst>
                  <a:outerShdw blurRad="38100" dist="38100" dir="2700000" algn="tl">
                    <a:srgbClr val="000000">
                      <a:alpha val="43137"/>
                    </a:srgbClr>
                  </a:outerShdw>
                </a:effectLst>
              </a:rPr>
              <a:t>questionable assumptions </a:t>
            </a:r>
            <a:r>
              <a:rPr lang="en-US" dirty="0"/>
              <a:t>underlie the thinking” = unreasonable or unwarranted assumptions in the logic</a:t>
            </a:r>
          </a:p>
          <a:p>
            <a:pPr marL="0" indent="0">
              <a:buNone/>
            </a:pPr>
            <a:r>
              <a:rPr lang="en-US" dirty="0"/>
              <a:t> </a:t>
            </a:r>
          </a:p>
          <a:p>
            <a:r>
              <a:rPr lang="en-US" dirty="0"/>
              <a:t> “what </a:t>
            </a:r>
            <a:r>
              <a:rPr lang="en-US" dirty="0">
                <a:solidFill>
                  <a:srgbClr val="FF0000"/>
                </a:solidFill>
                <a:effectLst>
                  <a:outerShdw blurRad="38100" dist="38100" dir="2700000" algn="tl">
                    <a:srgbClr val="000000">
                      <a:alpha val="43137"/>
                    </a:srgbClr>
                  </a:outerShdw>
                </a:effectLst>
              </a:rPr>
              <a:t>alternative explanations or counterexamples </a:t>
            </a:r>
            <a:r>
              <a:rPr lang="en-US" dirty="0"/>
              <a:t>might weaken the conclusion” = ideas that refute the conclusion; ask “what if…” to help get </a:t>
            </a:r>
            <a:r>
              <a:rPr lang="en-US" dirty="0" smtClean="0"/>
              <a:t>ideas</a:t>
            </a:r>
          </a:p>
          <a:p>
            <a:endParaRPr lang="en-US" dirty="0"/>
          </a:p>
          <a:p>
            <a:r>
              <a:rPr lang="en-US" dirty="0" smtClean="0"/>
              <a:t>“</a:t>
            </a:r>
            <a:r>
              <a:rPr lang="en-US" dirty="0"/>
              <a:t>what </a:t>
            </a:r>
            <a:r>
              <a:rPr lang="en-US" dirty="0">
                <a:solidFill>
                  <a:srgbClr val="FF0000"/>
                </a:solidFill>
                <a:effectLst>
                  <a:outerShdw blurRad="38100" dist="38100" dir="2700000" algn="tl">
                    <a:srgbClr val="000000">
                      <a:alpha val="43137"/>
                    </a:srgbClr>
                  </a:outerShdw>
                </a:effectLst>
              </a:rPr>
              <a:t>sort of evidence would strengthen or refute </a:t>
            </a:r>
            <a:r>
              <a:rPr lang="en-US" dirty="0"/>
              <a:t>the argument” = questions you want answered, missing information</a:t>
            </a:r>
          </a:p>
          <a:p>
            <a:endParaRPr lang="en-US" dirty="0"/>
          </a:p>
        </p:txBody>
      </p:sp>
    </p:spTree>
    <p:extLst>
      <p:ext uri="{BB962C8B-B14F-4D97-AF65-F5344CB8AC3E}">
        <p14:creationId xmlns:p14="http://schemas.microsoft.com/office/powerpoint/2010/main" val="18432397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POSSIBLE FLAWS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485128306"/>
              </p:ext>
            </p:extLst>
          </p:nvPr>
        </p:nvGraphicFramePr>
        <p:xfrm>
          <a:off x="457200" y="1219200"/>
          <a:ext cx="8229600" cy="5491480"/>
        </p:xfrm>
        <a:graphic>
          <a:graphicData uri="http://schemas.openxmlformats.org/drawingml/2006/table">
            <a:tbl>
              <a:tblPr firstRow="1" bandRow="1">
                <a:tableStyleId>{5C22544A-7EE6-4342-B048-85BDC9FD1C3A}</a:tableStyleId>
              </a:tblPr>
              <a:tblGrid>
                <a:gridCol w="1905000"/>
                <a:gridCol w="3581400"/>
                <a:gridCol w="2743200"/>
              </a:tblGrid>
              <a:tr h="370840">
                <a:tc>
                  <a:txBody>
                    <a:bodyPr/>
                    <a:lstStyle/>
                    <a:p>
                      <a:r>
                        <a:rPr lang="en-US" dirty="0" smtClean="0"/>
                        <a:t>Term</a:t>
                      </a:r>
                      <a:endParaRPr lang="en-US" dirty="0"/>
                    </a:p>
                  </a:txBody>
                  <a:tcPr/>
                </a:tc>
                <a:tc>
                  <a:txBody>
                    <a:bodyPr/>
                    <a:lstStyle/>
                    <a:p>
                      <a:r>
                        <a:rPr lang="en-US" dirty="0" smtClean="0"/>
                        <a:t>Description</a:t>
                      </a:r>
                      <a:endParaRPr lang="en-US" dirty="0"/>
                    </a:p>
                  </a:txBody>
                  <a:tcPr/>
                </a:tc>
                <a:tc>
                  <a:txBody>
                    <a:bodyPr/>
                    <a:lstStyle/>
                    <a:p>
                      <a:r>
                        <a:rPr lang="en-US" dirty="0" smtClean="0"/>
                        <a:t>Inherent flaw(s)</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Extrapolation</a:t>
                      </a:r>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Taking a specific detail or idea and overgeneralizing</a:t>
                      </a:r>
                      <a:r>
                        <a:rPr lang="en-US" baseline="0" dirty="0" smtClean="0"/>
                        <a:t> from it</a:t>
                      </a:r>
                      <a:endParaRPr lang="en-US" dirty="0" smtClean="0"/>
                    </a:p>
                    <a:p>
                      <a:endParaRPr lang="en-US" dirty="0"/>
                    </a:p>
                  </a:txBody>
                  <a:tcPr/>
                </a:tc>
                <a:tc>
                  <a:txBody>
                    <a:bodyPr/>
                    <a:lstStyle/>
                    <a:p>
                      <a:r>
                        <a:rPr lang="en-US" dirty="0" smtClean="0"/>
                        <a:t>Missing</a:t>
                      </a:r>
                      <a:r>
                        <a:rPr lang="en-US" baseline="0" dirty="0" smtClean="0"/>
                        <a:t> information </a:t>
                      </a:r>
                    </a:p>
                    <a:p>
                      <a:r>
                        <a:rPr lang="en-US" baseline="0" dirty="0" smtClean="0"/>
                        <a:t>Questionable assumptions</a:t>
                      </a:r>
                      <a:endParaRPr lang="en-US" dirty="0" smtClean="0"/>
                    </a:p>
                    <a:p>
                      <a:endParaRPr lang="en-US" dirty="0"/>
                    </a:p>
                  </a:txBody>
                  <a:tcPr/>
                </a:tc>
              </a:tr>
              <a:tr h="370840">
                <a:tc>
                  <a:txBody>
                    <a:bodyPr/>
                    <a:lstStyle/>
                    <a:p>
                      <a:r>
                        <a:rPr lang="en-US" dirty="0" smtClean="0"/>
                        <a:t>Apples to Oranges</a:t>
                      </a:r>
                      <a:endParaRPr lang="en-US" dirty="0"/>
                    </a:p>
                  </a:txBody>
                  <a:tcPr/>
                </a:tc>
                <a:tc>
                  <a:txBody>
                    <a:bodyPr/>
                    <a:lstStyle/>
                    <a:p>
                      <a:r>
                        <a:rPr lang="en-US" dirty="0" smtClean="0"/>
                        <a:t>Comparing things that seem to have something in common but are quite distinct</a:t>
                      </a:r>
                      <a:endParaRPr lang="en-US" dirty="0"/>
                    </a:p>
                  </a:txBody>
                  <a:tcPr/>
                </a:tc>
                <a:tc>
                  <a:txBody>
                    <a:bodyPr/>
                    <a:lstStyle/>
                    <a:p>
                      <a:r>
                        <a:rPr lang="en-US" baseline="0" dirty="0" smtClean="0"/>
                        <a:t>Questionable </a:t>
                      </a:r>
                      <a:r>
                        <a:rPr lang="en-US" dirty="0" smtClean="0"/>
                        <a:t>assumptions</a:t>
                      </a:r>
                    </a:p>
                    <a:p>
                      <a:r>
                        <a:rPr lang="en-US" dirty="0" smtClean="0"/>
                        <a:t>Missing information</a:t>
                      </a:r>
                      <a:endParaRPr lang="en-US" dirty="0"/>
                    </a:p>
                  </a:txBody>
                  <a:tcPr/>
                </a:tc>
              </a:tr>
              <a:tr h="370840">
                <a:tc>
                  <a:txBody>
                    <a:bodyPr/>
                    <a:lstStyle/>
                    <a:p>
                      <a:r>
                        <a:rPr lang="en-US" dirty="0" smtClean="0"/>
                        <a:t>Trends</a:t>
                      </a:r>
                      <a:endParaRPr lang="en-US" dirty="0"/>
                    </a:p>
                  </a:txBody>
                  <a:tcPr/>
                </a:tc>
                <a:tc>
                  <a:txBody>
                    <a:bodyPr/>
                    <a:lstStyle/>
                    <a:p>
                      <a:r>
                        <a:rPr lang="en-US" dirty="0" smtClean="0"/>
                        <a:t>Expecting any results to continue without change</a:t>
                      </a:r>
                      <a:endParaRPr lang="en-US" dirty="0"/>
                    </a:p>
                  </a:txBody>
                  <a:tcPr/>
                </a:tc>
                <a:tc>
                  <a:txBody>
                    <a:bodyPr/>
                    <a:lstStyle/>
                    <a:p>
                      <a:r>
                        <a:rPr lang="en-US" dirty="0" smtClean="0"/>
                        <a:t>Ignores counterexamples or alternative explanations</a:t>
                      </a:r>
                    </a:p>
                    <a:p>
                      <a:r>
                        <a:rPr lang="en-US" baseline="0" dirty="0" smtClean="0"/>
                        <a:t>Questionable</a:t>
                      </a:r>
                      <a:r>
                        <a:rPr lang="en-US" dirty="0" smtClean="0"/>
                        <a:t> assumptions</a:t>
                      </a:r>
                      <a:endParaRPr lang="en-US" dirty="0"/>
                    </a:p>
                  </a:txBody>
                  <a:tcPr/>
                </a:tc>
              </a:tr>
              <a:tr h="370840">
                <a:tc>
                  <a:txBody>
                    <a:bodyPr/>
                    <a:lstStyle/>
                    <a:p>
                      <a:r>
                        <a:rPr lang="en-US" dirty="0" smtClean="0"/>
                        <a:t>Sole Factor</a:t>
                      </a:r>
                      <a:endParaRPr lang="en-US" dirty="0"/>
                    </a:p>
                  </a:txBody>
                  <a:tcPr/>
                </a:tc>
                <a:tc>
                  <a:txBody>
                    <a:bodyPr/>
                    <a:lstStyle/>
                    <a:p>
                      <a:r>
                        <a:rPr lang="en-US" dirty="0" smtClean="0"/>
                        <a:t>Thinking a</a:t>
                      </a:r>
                      <a:r>
                        <a:rPr lang="en-US" baseline="0" dirty="0" smtClean="0"/>
                        <a:t> complex end was achieved by one single cause</a:t>
                      </a:r>
                      <a:endParaRPr lang="en-US" dirty="0"/>
                    </a:p>
                  </a:txBody>
                  <a:tcPr/>
                </a:tc>
                <a:tc>
                  <a:txBody>
                    <a:bodyPr/>
                    <a:lstStyle/>
                    <a:p>
                      <a:r>
                        <a:rPr lang="en-US" baseline="0" dirty="0" smtClean="0"/>
                        <a:t>Questionable</a:t>
                      </a:r>
                      <a:r>
                        <a:rPr lang="en-US" dirty="0" smtClean="0"/>
                        <a:t> assumptions</a:t>
                      </a:r>
                    </a:p>
                    <a:p>
                      <a:r>
                        <a:rPr lang="en-US" dirty="0" smtClean="0"/>
                        <a:t>Missing information</a:t>
                      </a:r>
                    </a:p>
                    <a:p>
                      <a:r>
                        <a:rPr lang="en-US" dirty="0" smtClean="0"/>
                        <a:t>Ignores alternative explanations</a:t>
                      </a:r>
                      <a:endParaRPr lang="en-US" dirty="0"/>
                    </a:p>
                  </a:txBody>
                  <a:tcPr/>
                </a:tc>
              </a:tr>
              <a:tr h="370840">
                <a:tc>
                  <a:txBody>
                    <a:bodyPr/>
                    <a:lstStyle/>
                    <a:p>
                      <a:r>
                        <a:rPr lang="en-US" dirty="0" smtClean="0"/>
                        <a:t>Weasel words</a:t>
                      </a:r>
                      <a:endParaRPr lang="en-US" dirty="0"/>
                    </a:p>
                  </a:txBody>
                  <a:tcPr/>
                </a:tc>
                <a:tc>
                  <a:txBody>
                    <a:bodyPr/>
                    <a:lstStyle/>
                    <a:p>
                      <a:r>
                        <a:rPr lang="en-US" dirty="0" smtClean="0"/>
                        <a:t>Phrases that create a specific</a:t>
                      </a:r>
                      <a:r>
                        <a:rPr lang="en-US" baseline="0" dirty="0" smtClean="0"/>
                        <a:t> </a:t>
                      </a:r>
                      <a:r>
                        <a:rPr lang="en-US" dirty="0" smtClean="0"/>
                        <a:t> impression are</a:t>
                      </a:r>
                      <a:r>
                        <a:rPr lang="en-US" baseline="0" dirty="0" smtClean="0"/>
                        <a:t> actually </a:t>
                      </a:r>
                      <a:r>
                        <a:rPr lang="en-US" dirty="0" smtClean="0"/>
                        <a:t>vague or ambiguous; the impression can be denied if challenged.</a:t>
                      </a:r>
                      <a:endParaRPr lang="en-US" dirty="0"/>
                    </a:p>
                  </a:txBody>
                  <a:tcPr/>
                </a:tc>
                <a:tc>
                  <a:txBody>
                    <a:bodyPr/>
                    <a:lstStyle/>
                    <a:p>
                      <a:r>
                        <a:rPr lang="en-US" dirty="0" smtClean="0"/>
                        <a:t>Missing information</a:t>
                      </a:r>
                      <a:endParaRPr lang="en-US" dirty="0"/>
                    </a:p>
                  </a:txBody>
                  <a:tcPr/>
                </a:tc>
              </a:tr>
            </a:tbl>
          </a:graphicData>
        </a:graphic>
      </p:graphicFrame>
    </p:spTree>
    <p:extLst>
      <p:ext uri="{BB962C8B-B14F-4D97-AF65-F5344CB8AC3E}">
        <p14:creationId xmlns:p14="http://schemas.microsoft.com/office/powerpoint/2010/main" val="945457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GMAT ARGUMENT TOPIC PLANNING</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Given the test directions, try using the following categories to plan your essay:</a:t>
            </a:r>
          </a:p>
          <a:p>
            <a:pPr marL="0" indent="0">
              <a:buNone/>
            </a:pPr>
            <a:endParaRPr lang="en-US" dirty="0" smtClean="0"/>
          </a:p>
          <a:p>
            <a:r>
              <a:rPr lang="en-US" dirty="0" smtClean="0">
                <a:solidFill>
                  <a:srgbClr val="FF0000"/>
                </a:solidFill>
                <a:effectLst>
                  <a:outerShdw blurRad="38100" dist="38100" dir="2700000" algn="tl">
                    <a:srgbClr val="000000">
                      <a:alpha val="43137"/>
                    </a:srgbClr>
                  </a:outerShdw>
                </a:effectLst>
              </a:rPr>
              <a:t>QUESTIONABLE ASSUMPTIONS</a:t>
            </a:r>
          </a:p>
          <a:p>
            <a:endParaRPr lang="en-US" dirty="0" smtClean="0"/>
          </a:p>
          <a:p>
            <a:r>
              <a:rPr lang="en-US" dirty="0" smtClean="0">
                <a:solidFill>
                  <a:srgbClr val="FF0000"/>
                </a:solidFill>
                <a:effectLst>
                  <a:outerShdw blurRad="38100" dist="38100" dir="2700000" algn="tl">
                    <a:srgbClr val="000000">
                      <a:alpha val="43137"/>
                    </a:srgbClr>
                  </a:outerShdw>
                </a:effectLst>
              </a:rPr>
              <a:t>MISSING INFORMAITON</a:t>
            </a:r>
          </a:p>
          <a:p>
            <a:pPr marL="0" indent="0">
              <a:buNone/>
            </a:pPr>
            <a:endParaRPr lang="en-US" dirty="0" smtClean="0"/>
          </a:p>
          <a:p>
            <a:r>
              <a:rPr lang="en-US" dirty="0" smtClean="0">
                <a:solidFill>
                  <a:srgbClr val="FF0000"/>
                </a:solidFill>
                <a:effectLst>
                  <a:outerShdw blurRad="38100" dist="38100" dir="2700000" algn="tl">
                    <a:srgbClr val="000000">
                      <a:alpha val="43137"/>
                    </a:srgbClr>
                  </a:outerShdw>
                </a:effectLst>
              </a:rPr>
              <a:t>COUNTEREXAMPLES or ALTERNATIVE EXPLANATIONS</a:t>
            </a:r>
            <a:endParaRPr lang="en-US"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1220486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GMAT ARGUMENT TOPIC PLANNING</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a:t>The following appeared as part of an annual report sent to stockholders by Olympic Foods, a processor of </a:t>
            </a:r>
            <a:r>
              <a:rPr lang="en-US" dirty="0" smtClean="0"/>
              <a:t>frozen foods</a:t>
            </a:r>
            <a:r>
              <a:rPr lang="en-US" dirty="0"/>
              <a:t>:</a:t>
            </a:r>
          </a:p>
          <a:p>
            <a:pPr marL="0" indent="0">
              <a:buNone/>
            </a:pPr>
            <a:endParaRPr lang="en-US" dirty="0" smtClean="0"/>
          </a:p>
          <a:p>
            <a:pPr marL="0" indent="0">
              <a:buNone/>
            </a:pPr>
            <a:r>
              <a:rPr lang="en-US" dirty="0" smtClean="0"/>
              <a:t>“</a:t>
            </a:r>
            <a:r>
              <a:rPr lang="en-US" dirty="0"/>
              <a:t>Over time, the costs of processing go down because as organizations learn how to do things better, they </a:t>
            </a:r>
            <a:r>
              <a:rPr lang="en-US" dirty="0" smtClean="0"/>
              <a:t>become more </a:t>
            </a:r>
            <a:r>
              <a:rPr lang="en-US" dirty="0"/>
              <a:t>efficient. In color film processing, for example, the cost of a 3-by-5-inch print fell from 50 cents for </a:t>
            </a:r>
            <a:r>
              <a:rPr lang="en-US" dirty="0" smtClean="0"/>
              <a:t>five-day service </a:t>
            </a:r>
            <a:r>
              <a:rPr lang="en-US" dirty="0"/>
              <a:t>in 1970 to 20 cents for one-day service in 1984. The same principle applies to the processing of food. </a:t>
            </a:r>
            <a:r>
              <a:rPr lang="en-US" dirty="0" smtClean="0"/>
              <a:t>And since </a:t>
            </a:r>
            <a:r>
              <a:rPr lang="en-US" dirty="0"/>
              <a:t>Olympic Foods will soon celebrate its 25th birthday, we can expect that our long experience will enable us </a:t>
            </a:r>
            <a:r>
              <a:rPr lang="en-US" dirty="0" smtClean="0"/>
              <a:t>to minimize </a:t>
            </a:r>
            <a:r>
              <a:rPr lang="en-US" dirty="0"/>
              <a:t>costs and thus maximize profits.”</a:t>
            </a:r>
          </a:p>
        </p:txBody>
      </p:sp>
    </p:spTree>
    <p:extLst>
      <p:ext uri="{BB962C8B-B14F-4D97-AF65-F5344CB8AC3E}">
        <p14:creationId xmlns:p14="http://schemas.microsoft.com/office/powerpoint/2010/main" val="3523728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GMAT ARGUMENT ESSAY PRACTICE</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a:t>The following appeared </a:t>
            </a:r>
            <a:r>
              <a:rPr lang="en-US" dirty="0" smtClean="0"/>
              <a:t>in a memorandum from the business department of the Apogee Company:</a:t>
            </a:r>
            <a:endParaRPr lang="en-US" dirty="0"/>
          </a:p>
          <a:p>
            <a:pPr marL="0" indent="0">
              <a:buNone/>
            </a:pPr>
            <a:endParaRPr lang="en-US" dirty="0" smtClean="0"/>
          </a:p>
          <a:p>
            <a:pPr marL="0" indent="0">
              <a:buNone/>
            </a:pPr>
            <a:r>
              <a:rPr lang="en-US" dirty="0" smtClean="0"/>
              <a:t>“When the Apogee Company had all its operations in one location, it was more profitable than it is today.  Therefore, the Apogee Company should close down its field offices and conduct all its operations from a single location.  Such centralization would improve profitability by cutting costs and helping the company maintain better supervision of all employees.”</a:t>
            </a:r>
            <a:endParaRPr lang="en-US" dirty="0"/>
          </a:p>
        </p:txBody>
      </p:sp>
    </p:spTree>
    <p:extLst>
      <p:ext uri="{BB962C8B-B14F-4D97-AF65-F5344CB8AC3E}">
        <p14:creationId xmlns:p14="http://schemas.microsoft.com/office/powerpoint/2010/main" val="15375645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GMAT ESSAY FINAL ADVICE</a:t>
            </a:r>
            <a:endParaRPr lang="en-US" dirty="0"/>
          </a:p>
        </p:txBody>
      </p:sp>
      <p:sp>
        <p:nvSpPr>
          <p:cNvPr id="3" name="Content Placeholder 2"/>
          <p:cNvSpPr>
            <a:spLocks noGrp="1"/>
          </p:cNvSpPr>
          <p:nvPr>
            <p:ph idx="1"/>
          </p:nvPr>
        </p:nvSpPr>
        <p:spPr/>
        <p:txBody>
          <a:bodyPr>
            <a:normAutofit lnSpcReduction="10000"/>
          </a:bodyPr>
          <a:lstStyle/>
          <a:p>
            <a:r>
              <a:rPr lang="en-US" dirty="0" smtClean="0"/>
              <a:t>Alternative organizational plan</a:t>
            </a:r>
          </a:p>
          <a:p>
            <a:r>
              <a:rPr lang="en-US" dirty="0" smtClean="0"/>
              <a:t>Practice planning; it gets easier!</a:t>
            </a:r>
          </a:p>
          <a:p>
            <a:r>
              <a:rPr lang="en-US" dirty="0" smtClean="0"/>
              <a:t>Practice 30 minute essays at the computer</a:t>
            </a:r>
          </a:p>
          <a:p>
            <a:r>
              <a:rPr lang="en-US" dirty="0" smtClean="0"/>
              <a:t>Evaluate your essay via the scoring guide essential points:</a:t>
            </a:r>
          </a:p>
          <a:p>
            <a:pPr lvl="1"/>
            <a:r>
              <a:rPr lang="en-US" dirty="0" smtClean="0"/>
              <a:t>On topic</a:t>
            </a:r>
          </a:p>
          <a:p>
            <a:pPr lvl="1"/>
            <a:r>
              <a:rPr lang="en-US" dirty="0" smtClean="0"/>
              <a:t>Organization</a:t>
            </a:r>
          </a:p>
          <a:p>
            <a:pPr lvl="1"/>
            <a:r>
              <a:rPr lang="en-US" dirty="0" smtClean="0"/>
              <a:t>Development</a:t>
            </a:r>
          </a:p>
          <a:p>
            <a:pPr lvl="1"/>
            <a:r>
              <a:rPr lang="en-US" dirty="0" smtClean="0"/>
              <a:t>Language Usage</a:t>
            </a:r>
          </a:p>
          <a:p>
            <a:pPr marL="0" indent="0">
              <a:buNone/>
            </a:pPr>
            <a:endParaRPr lang="en-US" dirty="0"/>
          </a:p>
        </p:txBody>
      </p:sp>
    </p:spTree>
    <p:extLst>
      <p:ext uri="{BB962C8B-B14F-4D97-AF65-F5344CB8AC3E}">
        <p14:creationId xmlns:p14="http://schemas.microsoft.com/office/powerpoint/2010/main" val="2214350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GMAT ESSAY WRITING</a:t>
            </a:r>
            <a:endParaRPr lang="en-US" dirty="0"/>
          </a:p>
        </p:txBody>
      </p:sp>
      <p:sp>
        <p:nvSpPr>
          <p:cNvPr id="3" name="Content Placeholder 2"/>
          <p:cNvSpPr>
            <a:spLocks noGrp="1"/>
          </p:cNvSpPr>
          <p:nvPr>
            <p:ph idx="1"/>
          </p:nvPr>
        </p:nvSpPr>
        <p:spPr/>
        <p:txBody>
          <a:bodyPr/>
          <a:lstStyle/>
          <a:p>
            <a:r>
              <a:rPr lang="en-US" dirty="0" smtClean="0">
                <a:solidFill>
                  <a:srgbClr val="FF0000"/>
                </a:solidFill>
                <a:effectLst>
                  <a:outerShdw blurRad="38100" dist="38100" dir="2700000" algn="tl">
                    <a:srgbClr val="000000">
                      <a:alpha val="43137"/>
                    </a:srgbClr>
                  </a:outerShdw>
                </a:effectLst>
              </a:rPr>
              <a:t>ESSENTIAL COMPUTER INFORMATION</a:t>
            </a:r>
          </a:p>
          <a:p>
            <a:pPr marL="0" indent="0">
              <a:buNone/>
            </a:pPr>
            <a:endParaRPr lang="en-US" dirty="0" smtClean="0"/>
          </a:p>
          <a:p>
            <a:pPr lvl="1"/>
            <a:r>
              <a:rPr lang="en-US" dirty="0" smtClean="0"/>
              <a:t>WHAT THE SCREEN LOOKS LIKE</a:t>
            </a:r>
          </a:p>
          <a:p>
            <a:pPr lvl="2"/>
            <a:r>
              <a:rPr lang="en-US" dirty="0" smtClean="0"/>
              <a:t>Topic and directions appear on the top of the screen</a:t>
            </a:r>
          </a:p>
          <a:p>
            <a:pPr lvl="2"/>
            <a:r>
              <a:rPr lang="en-US" dirty="0" smtClean="0"/>
              <a:t>Type the essay in the box below.  </a:t>
            </a:r>
          </a:p>
          <a:p>
            <a:pPr lvl="2"/>
            <a:r>
              <a:rPr lang="en-US" dirty="0" smtClean="0"/>
              <a:t>Delete, Cut, Paste, Undo buttons on right side</a:t>
            </a:r>
          </a:p>
          <a:p>
            <a:pPr lvl="2"/>
            <a:r>
              <a:rPr lang="en-US" dirty="0" smtClean="0"/>
              <a:t>Vertical Cursor bar </a:t>
            </a:r>
          </a:p>
          <a:p>
            <a:pPr lvl="2"/>
            <a:r>
              <a:rPr lang="en-US" dirty="0" smtClean="0"/>
              <a:t>Countdown clock</a:t>
            </a:r>
          </a:p>
          <a:p>
            <a:pPr marL="457200" lvl="1" indent="0">
              <a:buNone/>
            </a:pPr>
            <a:endParaRPr lang="en-US" dirty="0"/>
          </a:p>
        </p:txBody>
      </p:sp>
    </p:spTree>
    <p:extLst>
      <p:ext uri="{BB962C8B-B14F-4D97-AF65-F5344CB8AC3E}">
        <p14:creationId xmlns:p14="http://schemas.microsoft.com/office/powerpoint/2010/main" val="200173000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GMAT VERBAL REASONING</a:t>
            </a:r>
            <a:endParaRPr lang="en-US" dirty="0"/>
          </a:p>
        </p:txBody>
      </p:sp>
      <p:sp>
        <p:nvSpPr>
          <p:cNvPr id="3" name="Content Placeholder 2"/>
          <p:cNvSpPr>
            <a:spLocks noGrp="1"/>
          </p:cNvSpPr>
          <p:nvPr>
            <p:ph idx="1"/>
          </p:nvPr>
        </p:nvSpPr>
        <p:spPr/>
        <p:txBody>
          <a:bodyPr/>
          <a:lstStyle/>
          <a:p>
            <a:pPr marL="0" indent="0">
              <a:buNone/>
            </a:pPr>
            <a:r>
              <a:rPr lang="en-US" dirty="0" smtClean="0"/>
              <a:t>Understand the visual appearance of each Verbal Reasoning multiple-choice question</a:t>
            </a:r>
          </a:p>
          <a:p>
            <a:pPr marL="0" indent="0">
              <a:buNone/>
            </a:pPr>
            <a:endParaRPr lang="en-US" dirty="0"/>
          </a:p>
          <a:p>
            <a:pPr lvl="1"/>
            <a:r>
              <a:rPr lang="en-US" dirty="0" smtClean="0"/>
              <a:t>READING COMPREHENSION</a:t>
            </a:r>
          </a:p>
          <a:p>
            <a:pPr lvl="1"/>
            <a:endParaRPr lang="en-US" dirty="0" smtClean="0"/>
          </a:p>
          <a:p>
            <a:pPr lvl="1"/>
            <a:r>
              <a:rPr lang="en-US" dirty="0" smtClean="0"/>
              <a:t>CRITICAL REASONING</a:t>
            </a:r>
          </a:p>
          <a:p>
            <a:pPr lvl="1"/>
            <a:endParaRPr lang="en-US" dirty="0" smtClean="0"/>
          </a:p>
          <a:p>
            <a:pPr lvl="1"/>
            <a:r>
              <a:rPr lang="en-US" dirty="0" smtClean="0"/>
              <a:t>SENTENCE CORRECTION</a:t>
            </a:r>
            <a:endParaRPr lang="en-US" dirty="0"/>
          </a:p>
        </p:txBody>
      </p:sp>
    </p:spTree>
    <p:extLst>
      <p:ext uri="{BB962C8B-B14F-4D97-AF65-F5344CB8AC3E}">
        <p14:creationId xmlns:p14="http://schemas.microsoft.com/office/powerpoint/2010/main" val="314218033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t>
            </a:r>
            <a:r>
              <a:rPr lang="en-US" dirty="0" smtClean="0">
                <a:solidFill>
                  <a:srgbClr val="FF0000"/>
                </a:solidFill>
                <a:effectLst>
                  <a:outerShdw blurRad="38100" dist="38100" dir="2700000" algn="tl">
                    <a:srgbClr val="000000">
                      <a:alpha val="43137"/>
                    </a:srgbClr>
                  </a:outerShdw>
                </a:effectLst>
              </a:rPr>
              <a:t>READING COMPREHENSION FORMAT</a:t>
            </a:r>
            <a:endParaRPr lang="en-US" dirty="0">
              <a:solidFill>
                <a:srgbClr val="FF0000"/>
              </a:solidFill>
              <a:effectLst>
                <a:outerShdw blurRad="38100" dist="38100" dir="2700000" algn="tl">
                  <a:srgbClr val="000000">
                    <a:alpha val="43137"/>
                  </a:srgbClr>
                </a:outerShdw>
              </a:effectLst>
            </a:endParaRPr>
          </a:p>
        </p:txBody>
      </p:sp>
      <p:sp>
        <p:nvSpPr>
          <p:cNvPr id="4" name="Content Placeholder 3"/>
          <p:cNvSpPr>
            <a:spLocks noGrp="1"/>
          </p:cNvSpPr>
          <p:nvPr>
            <p:ph sz="half" idx="1"/>
          </p:nvPr>
        </p:nvSpPr>
        <p:spPr>
          <a:xfrm>
            <a:off x="457200" y="1600200"/>
            <a:ext cx="2971800" cy="4525963"/>
          </a:xfrm>
          <a:ln>
            <a:solidFill>
              <a:schemeClr val="tx1"/>
            </a:solidFill>
          </a:ln>
        </p:spPr>
        <p:txBody>
          <a:bodyPr/>
          <a:lstStyle/>
          <a:p>
            <a:pPr marL="0" indent="0">
              <a:buNone/>
            </a:pPr>
            <a:endParaRPr lang="en-US" dirty="0" smtClean="0"/>
          </a:p>
          <a:p>
            <a:pPr marL="0" indent="0">
              <a:buNone/>
            </a:pPr>
            <a:endParaRPr lang="en-US" dirty="0"/>
          </a:p>
          <a:p>
            <a:pPr marL="0" indent="0">
              <a:buNone/>
            </a:pPr>
            <a:r>
              <a:rPr lang="en-US" dirty="0" smtClean="0"/>
              <a:t>300+ WORD</a:t>
            </a:r>
          </a:p>
          <a:p>
            <a:pPr marL="0" indent="0">
              <a:buNone/>
            </a:pPr>
            <a:r>
              <a:rPr lang="en-US" dirty="0" smtClean="0"/>
              <a:t>PASSAGE</a:t>
            </a:r>
          </a:p>
          <a:p>
            <a:pPr marL="0" indent="0">
              <a:buNone/>
            </a:pPr>
            <a:r>
              <a:rPr lang="en-US" dirty="0" smtClean="0"/>
              <a:t>LOCATED </a:t>
            </a:r>
          </a:p>
          <a:p>
            <a:pPr marL="0" indent="0">
              <a:buNone/>
            </a:pPr>
            <a:r>
              <a:rPr lang="en-US" dirty="0" smtClean="0"/>
              <a:t>HERE</a:t>
            </a:r>
            <a:endParaRPr lang="en-US" dirty="0"/>
          </a:p>
        </p:txBody>
      </p:sp>
      <p:sp>
        <p:nvSpPr>
          <p:cNvPr id="5" name="Content Placeholder 4"/>
          <p:cNvSpPr>
            <a:spLocks noGrp="1"/>
          </p:cNvSpPr>
          <p:nvPr>
            <p:ph sz="half" idx="2"/>
          </p:nvPr>
        </p:nvSpPr>
        <p:spPr>
          <a:xfrm>
            <a:off x="4191000" y="1600200"/>
            <a:ext cx="4495800" cy="4525963"/>
          </a:xfrm>
        </p:spPr>
        <p:txBody>
          <a:bodyPr/>
          <a:lstStyle/>
          <a:p>
            <a:pPr marL="0" indent="0">
              <a:buNone/>
            </a:pPr>
            <a:endParaRPr lang="en-US" dirty="0" smtClean="0"/>
          </a:p>
          <a:p>
            <a:pPr marL="0" indent="0">
              <a:buNone/>
            </a:pPr>
            <a:r>
              <a:rPr lang="en-US" dirty="0" smtClean="0"/>
              <a:t>Question located here, followed by five answer choices</a:t>
            </a:r>
          </a:p>
          <a:p>
            <a:pPr lvl="1">
              <a:buFont typeface="Courier New" pitchFamily="49" charset="0"/>
              <a:buChar char="o"/>
            </a:pPr>
            <a:r>
              <a:rPr lang="en-US" dirty="0" smtClean="0"/>
              <a:t>Choice one</a:t>
            </a:r>
          </a:p>
          <a:p>
            <a:pPr lvl="1">
              <a:buFont typeface="Courier New" pitchFamily="49" charset="0"/>
              <a:buChar char="o"/>
            </a:pPr>
            <a:r>
              <a:rPr lang="en-US" dirty="0" smtClean="0"/>
              <a:t>Choice two</a:t>
            </a:r>
          </a:p>
          <a:p>
            <a:pPr lvl="1">
              <a:buFont typeface="Courier New" pitchFamily="49" charset="0"/>
              <a:buChar char="o"/>
            </a:pPr>
            <a:r>
              <a:rPr lang="en-US" dirty="0" smtClean="0"/>
              <a:t>Choice three</a:t>
            </a:r>
          </a:p>
          <a:p>
            <a:pPr lvl="1">
              <a:buFont typeface="Courier New" pitchFamily="49" charset="0"/>
              <a:buChar char="o"/>
            </a:pPr>
            <a:r>
              <a:rPr lang="en-US" dirty="0" smtClean="0"/>
              <a:t>Choice four</a:t>
            </a:r>
          </a:p>
          <a:p>
            <a:pPr lvl="1">
              <a:buFont typeface="Courier New" pitchFamily="49" charset="0"/>
              <a:buChar char="o"/>
            </a:pPr>
            <a:r>
              <a:rPr lang="en-US" dirty="0" smtClean="0"/>
              <a:t>Choice five</a:t>
            </a:r>
            <a:endParaRPr lang="en-US" dirty="0"/>
          </a:p>
          <a:p>
            <a:pPr lvl="1">
              <a:buFont typeface="Courier New" pitchFamily="49" charset="0"/>
              <a:buChar char="o"/>
            </a:pPr>
            <a:endParaRPr lang="en-US" dirty="0"/>
          </a:p>
        </p:txBody>
      </p:sp>
    </p:spTree>
    <p:extLst>
      <p:ext uri="{BB962C8B-B14F-4D97-AF65-F5344CB8AC3E}">
        <p14:creationId xmlns:p14="http://schemas.microsoft.com/office/powerpoint/2010/main" val="39488696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solidFill>
                  <a:srgbClr val="FF0000"/>
                </a:solidFill>
                <a:effectLst>
                  <a:outerShdw blurRad="38100" dist="38100" dir="2700000" algn="tl">
                    <a:srgbClr val="000000">
                      <a:alpha val="43137"/>
                    </a:srgbClr>
                  </a:outerShdw>
                </a:effectLst>
              </a:rPr>
              <a:t>CRITICAL REASONING FORMAT</a:t>
            </a:r>
            <a:endParaRPr lang="en-US" dirty="0">
              <a:solidFill>
                <a:srgbClr val="FF0000"/>
              </a:solidFill>
              <a:effectLst>
                <a:outerShdw blurRad="38100" dist="38100" dir="2700000" algn="tl">
                  <a:srgbClr val="000000">
                    <a:alpha val="43137"/>
                  </a:srgbClr>
                </a:outerShdw>
              </a:effectLst>
            </a:endParaRPr>
          </a:p>
        </p:txBody>
      </p:sp>
      <p:sp>
        <p:nvSpPr>
          <p:cNvPr id="6" name="Content Placeholder 5"/>
          <p:cNvSpPr>
            <a:spLocks noGrp="1"/>
          </p:cNvSpPr>
          <p:nvPr>
            <p:ph idx="1"/>
          </p:nvPr>
        </p:nvSpPr>
        <p:spPr/>
        <p:txBody>
          <a:bodyPr>
            <a:normAutofit fontScale="92500" lnSpcReduction="10000"/>
          </a:bodyPr>
          <a:lstStyle/>
          <a:p>
            <a:pPr marL="0" indent="0">
              <a:buNone/>
            </a:pPr>
            <a:r>
              <a:rPr lang="en-US" dirty="0" smtClean="0"/>
              <a:t>SHORT PASSAGE LOCATED HERE, USUALLY MORE THAN ONE SENTENCE</a:t>
            </a:r>
          </a:p>
          <a:p>
            <a:pPr marL="0" indent="0">
              <a:buNone/>
            </a:pPr>
            <a:endParaRPr lang="en-US" dirty="0"/>
          </a:p>
          <a:p>
            <a:pPr marL="0" indent="0">
              <a:buNone/>
            </a:pPr>
            <a:r>
              <a:rPr lang="en-US" dirty="0" smtClean="0"/>
              <a:t>Question located here, followed by five answer choices</a:t>
            </a:r>
          </a:p>
          <a:p>
            <a:pPr lvl="1">
              <a:buFont typeface="Courier New" pitchFamily="49" charset="0"/>
              <a:buChar char="o"/>
            </a:pPr>
            <a:r>
              <a:rPr lang="en-US" dirty="0" smtClean="0"/>
              <a:t>Choice one</a:t>
            </a:r>
          </a:p>
          <a:p>
            <a:pPr lvl="1">
              <a:buFont typeface="Courier New" pitchFamily="49" charset="0"/>
              <a:buChar char="o"/>
            </a:pPr>
            <a:r>
              <a:rPr lang="en-US" dirty="0" smtClean="0"/>
              <a:t>Choice two</a:t>
            </a:r>
          </a:p>
          <a:p>
            <a:pPr lvl="1">
              <a:buFont typeface="Courier New" pitchFamily="49" charset="0"/>
              <a:buChar char="o"/>
            </a:pPr>
            <a:r>
              <a:rPr lang="en-US" dirty="0" smtClean="0"/>
              <a:t>Choice three</a:t>
            </a:r>
          </a:p>
          <a:p>
            <a:pPr lvl="1">
              <a:buFont typeface="Courier New" pitchFamily="49" charset="0"/>
              <a:buChar char="o"/>
            </a:pPr>
            <a:r>
              <a:rPr lang="en-US" dirty="0" smtClean="0"/>
              <a:t>Choice four</a:t>
            </a:r>
          </a:p>
          <a:p>
            <a:pPr lvl="1">
              <a:buFont typeface="Courier New" pitchFamily="49" charset="0"/>
              <a:buChar char="o"/>
            </a:pPr>
            <a:r>
              <a:rPr lang="en-US" dirty="0" smtClean="0"/>
              <a:t>Choice five</a:t>
            </a:r>
            <a:endParaRPr lang="en-US" dirty="0"/>
          </a:p>
        </p:txBody>
      </p:sp>
    </p:spTree>
    <p:extLst>
      <p:ext uri="{BB962C8B-B14F-4D97-AF65-F5344CB8AC3E}">
        <p14:creationId xmlns:p14="http://schemas.microsoft.com/office/powerpoint/2010/main" val="20162256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effectLst>
                  <a:outerShdw blurRad="38100" dist="38100" dir="2700000" algn="tl">
                    <a:srgbClr val="000000">
                      <a:alpha val="43137"/>
                    </a:srgbClr>
                  </a:outerShdw>
                </a:effectLst>
              </a:rPr>
              <a:t>SENTENCE CORRECTION FORMAT</a:t>
            </a:r>
            <a:endParaRPr lang="en-US" dirty="0">
              <a:solidFill>
                <a:srgbClr val="FF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92500"/>
          </a:bodyPr>
          <a:lstStyle/>
          <a:p>
            <a:pPr marL="0" indent="0">
              <a:buNone/>
            </a:pPr>
            <a:r>
              <a:rPr lang="en-US" dirty="0" smtClean="0"/>
              <a:t>ONE SENTENCE LOCATED HERE; </a:t>
            </a:r>
            <a:r>
              <a:rPr lang="en-US" u="sng" dirty="0" smtClean="0"/>
              <a:t>all or part of it will be underlined.</a:t>
            </a:r>
            <a:endParaRPr lang="en-US" dirty="0" smtClean="0"/>
          </a:p>
          <a:p>
            <a:pPr marL="0" indent="0">
              <a:buNone/>
            </a:pPr>
            <a:endParaRPr lang="en-US" dirty="0" smtClean="0"/>
          </a:p>
          <a:p>
            <a:pPr marL="0" indent="0">
              <a:buNone/>
            </a:pPr>
            <a:r>
              <a:rPr lang="en-US" dirty="0" smtClean="0"/>
              <a:t>Five options for changing the sentence will follow</a:t>
            </a:r>
          </a:p>
          <a:p>
            <a:pPr lvl="1">
              <a:buFont typeface="Courier New" pitchFamily="49" charset="0"/>
              <a:buChar char="o"/>
            </a:pPr>
            <a:r>
              <a:rPr lang="en-US" dirty="0" smtClean="0"/>
              <a:t>Choice one (repeats the original verbatim)</a:t>
            </a:r>
          </a:p>
          <a:p>
            <a:pPr lvl="1">
              <a:buFont typeface="Courier New" pitchFamily="49" charset="0"/>
              <a:buChar char="o"/>
            </a:pPr>
            <a:r>
              <a:rPr lang="en-US" dirty="0" smtClean="0"/>
              <a:t>Choice two</a:t>
            </a:r>
          </a:p>
          <a:p>
            <a:pPr lvl="1">
              <a:buFont typeface="Courier New" pitchFamily="49" charset="0"/>
              <a:buChar char="o"/>
            </a:pPr>
            <a:r>
              <a:rPr lang="en-US" dirty="0" smtClean="0"/>
              <a:t>Choice three</a:t>
            </a:r>
          </a:p>
          <a:p>
            <a:pPr lvl="1">
              <a:buFont typeface="Courier New" pitchFamily="49" charset="0"/>
              <a:buChar char="o"/>
            </a:pPr>
            <a:r>
              <a:rPr lang="en-US" dirty="0" smtClean="0"/>
              <a:t>Choice four</a:t>
            </a:r>
          </a:p>
          <a:p>
            <a:pPr lvl="1">
              <a:buFont typeface="Courier New" pitchFamily="49" charset="0"/>
              <a:buChar char="o"/>
            </a:pPr>
            <a:r>
              <a:rPr lang="en-US" dirty="0" smtClean="0"/>
              <a:t>Choice five</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216784154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effectLst>
                  <a:outerShdw blurRad="38100" dist="38100" dir="2700000" algn="tl">
                    <a:srgbClr val="000000">
                      <a:alpha val="43137"/>
                    </a:srgbClr>
                  </a:outerShdw>
                </a:effectLst>
              </a:rPr>
              <a:t>Sentence Correction Introduction</a:t>
            </a:r>
            <a:endParaRPr lang="en-US" dirty="0">
              <a:solidFill>
                <a:srgbClr val="FF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pPr lvl="0"/>
            <a:r>
              <a:rPr lang="en-US" dirty="0"/>
              <a:t>Expect about </a:t>
            </a:r>
            <a:r>
              <a:rPr lang="en-US" dirty="0" smtClean="0"/>
              <a:t>14 </a:t>
            </a:r>
            <a:r>
              <a:rPr lang="en-US" dirty="0"/>
              <a:t>- </a:t>
            </a:r>
            <a:r>
              <a:rPr lang="en-US" dirty="0" smtClean="0"/>
              <a:t>15 questions</a:t>
            </a:r>
          </a:p>
          <a:p>
            <a:pPr lvl="0"/>
            <a:endParaRPr lang="en-US" dirty="0"/>
          </a:p>
          <a:p>
            <a:pPr lvl="0"/>
            <a:r>
              <a:rPr lang="en-US" dirty="0"/>
              <a:t>1.75 minutes </a:t>
            </a:r>
            <a:r>
              <a:rPr lang="en-US" dirty="0" smtClean="0"/>
              <a:t>allowed for each Verbal Reasoning question</a:t>
            </a:r>
          </a:p>
          <a:p>
            <a:pPr marL="0" lvl="0" indent="0">
              <a:buNone/>
            </a:pPr>
            <a:endParaRPr lang="en-US" dirty="0"/>
          </a:p>
          <a:p>
            <a:pPr lvl="0"/>
            <a:r>
              <a:rPr lang="en-US" dirty="0" smtClean="0"/>
              <a:t>Looking </a:t>
            </a:r>
            <a:r>
              <a:rPr lang="en-US" dirty="0"/>
              <a:t>for grammatical errors, but don't make something wrong</a:t>
            </a:r>
          </a:p>
          <a:p>
            <a:pPr marL="0" indent="0">
              <a:buNone/>
            </a:pPr>
            <a:endParaRPr lang="en-US" dirty="0"/>
          </a:p>
        </p:txBody>
      </p:sp>
    </p:spTree>
    <p:extLst>
      <p:ext uri="{BB962C8B-B14F-4D97-AF65-F5344CB8AC3E}">
        <p14:creationId xmlns:p14="http://schemas.microsoft.com/office/powerpoint/2010/main" val="263665372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Sentence Correction Strategies</a:t>
            </a:r>
            <a:endParaRPr lang="en-US" dirty="0"/>
          </a:p>
        </p:txBody>
      </p:sp>
      <p:sp>
        <p:nvSpPr>
          <p:cNvPr id="3" name="Content Placeholder 2"/>
          <p:cNvSpPr>
            <a:spLocks noGrp="1"/>
          </p:cNvSpPr>
          <p:nvPr>
            <p:ph idx="1"/>
          </p:nvPr>
        </p:nvSpPr>
        <p:spPr/>
        <p:txBody>
          <a:bodyPr/>
          <a:lstStyle/>
          <a:p>
            <a:r>
              <a:rPr lang="en-US" dirty="0" smtClean="0">
                <a:solidFill>
                  <a:srgbClr val="FF0000"/>
                </a:solidFill>
                <a:effectLst>
                  <a:outerShdw blurRad="38100" dist="38100" dir="2700000" algn="tl">
                    <a:srgbClr val="000000">
                      <a:alpha val="43137"/>
                    </a:srgbClr>
                  </a:outerShdw>
                </a:effectLst>
              </a:rPr>
              <a:t>First, look for most common errors</a:t>
            </a:r>
            <a:endParaRPr lang="en-US"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2949940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Sentence Correction Strategies</a:t>
            </a:r>
            <a:endParaRPr lang="en-US" dirty="0"/>
          </a:p>
        </p:txBody>
      </p:sp>
      <p:sp>
        <p:nvSpPr>
          <p:cNvPr id="3" name="Content Placeholder 2"/>
          <p:cNvSpPr>
            <a:spLocks noGrp="1"/>
          </p:cNvSpPr>
          <p:nvPr>
            <p:ph idx="1"/>
          </p:nvPr>
        </p:nvSpPr>
        <p:spPr/>
        <p:txBody>
          <a:bodyPr/>
          <a:lstStyle/>
          <a:p>
            <a:r>
              <a:rPr lang="en-US" dirty="0" smtClean="0"/>
              <a:t>First, look for most common errors</a:t>
            </a:r>
          </a:p>
          <a:p>
            <a:r>
              <a:rPr lang="en-US" dirty="0" smtClean="0">
                <a:solidFill>
                  <a:srgbClr val="FF0000"/>
                </a:solidFill>
                <a:effectLst>
                  <a:outerShdw blurRad="38100" dist="38100" dir="2700000" algn="tl">
                    <a:srgbClr val="000000">
                      <a:alpha val="43137"/>
                    </a:srgbClr>
                  </a:outerShdw>
                </a:effectLst>
              </a:rPr>
              <a:t>Strive for correctness of written English</a:t>
            </a:r>
            <a:endParaRPr lang="en-US"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42321433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Sentence Correction Strategies</a:t>
            </a:r>
            <a:endParaRPr lang="en-US" dirty="0"/>
          </a:p>
        </p:txBody>
      </p:sp>
      <p:sp>
        <p:nvSpPr>
          <p:cNvPr id="3" name="Content Placeholder 2"/>
          <p:cNvSpPr>
            <a:spLocks noGrp="1"/>
          </p:cNvSpPr>
          <p:nvPr>
            <p:ph idx="1"/>
          </p:nvPr>
        </p:nvSpPr>
        <p:spPr/>
        <p:txBody>
          <a:bodyPr/>
          <a:lstStyle/>
          <a:p>
            <a:r>
              <a:rPr lang="en-US" dirty="0"/>
              <a:t>First, look for most common errors</a:t>
            </a:r>
          </a:p>
          <a:p>
            <a:r>
              <a:rPr lang="en-US" dirty="0"/>
              <a:t>Strive for correctness of written </a:t>
            </a:r>
            <a:r>
              <a:rPr lang="en-US" dirty="0" smtClean="0"/>
              <a:t>English</a:t>
            </a:r>
          </a:p>
          <a:p>
            <a:r>
              <a:rPr lang="en-US" dirty="0" smtClean="0">
                <a:solidFill>
                  <a:srgbClr val="FF0000"/>
                </a:solidFill>
                <a:effectLst>
                  <a:outerShdw blurRad="38100" dist="38100" dir="2700000" algn="tl">
                    <a:srgbClr val="000000">
                      <a:alpha val="43137"/>
                    </a:srgbClr>
                  </a:outerShdw>
                </a:effectLst>
              </a:rPr>
              <a:t>Make the least number of changes</a:t>
            </a:r>
            <a:endParaRPr lang="en-US"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95008806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Sentence Correction Strategies</a:t>
            </a:r>
            <a:endParaRPr lang="en-US" dirty="0"/>
          </a:p>
        </p:txBody>
      </p:sp>
      <p:sp>
        <p:nvSpPr>
          <p:cNvPr id="3" name="Content Placeholder 2"/>
          <p:cNvSpPr>
            <a:spLocks noGrp="1"/>
          </p:cNvSpPr>
          <p:nvPr>
            <p:ph idx="1"/>
          </p:nvPr>
        </p:nvSpPr>
        <p:spPr/>
        <p:txBody>
          <a:bodyPr/>
          <a:lstStyle/>
          <a:p>
            <a:r>
              <a:rPr lang="en-US" dirty="0"/>
              <a:t>First, look for most common errors</a:t>
            </a:r>
          </a:p>
          <a:p>
            <a:r>
              <a:rPr lang="en-US" dirty="0"/>
              <a:t>Strive for correctness of written English</a:t>
            </a:r>
          </a:p>
          <a:p>
            <a:r>
              <a:rPr lang="en-US" dirty="0"/>
              <a:t>Make the least number of changes</a:t>
            </a:r>
          </a:p>
          <a:p>
            <a:r>
              <a:rPr lang="en-US" dirty="0" smtClean="0">
                <a:solidFill>
                  <a:srgbClr val="FF0000"/>
                </a:solidFill>
                <a:effectLst>
                  <a:outerShdw blurRad="38100" dist="38100" dir="2700000" algn="tl">
                    <a:srgbClr val="000000">
                      <a:alpha val="43137"/>
                    </a:srgbClr>
                  </a:outerShdw>
                </a:effectLst>
              </a:rPr>
              <a:t>Don’t force a wrong answer</a:t>
            </a:r>
            <a:endParaRPr lang="en-US"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93941729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Sentence Correction Strategies</a:t>
            </a:r>
            <a:endParaRPr lang="en-US" dirty="0"/>
          </a:p>
        </p:txBody>
      </p:sp>
      <p:sp>
        <p:nvSpPr>
          <p:cNvPr id="3" name="Content Placeholder 2"/>
          <p:cNvSpPr>
            <a:spLocks noGrp="1"/>
          </p:cNvSpPr>
          <p:nvPr>
            <p:ph idx="1"/>
          </p:nvPr>
        </p:nvSpPr>
        <p:spPr/>
        <p:txBody>
          <a:bodyPr/>
          <a:lstStyle/>
          <a:p>
            <a:r>
              <a:rPr lang="en-US" dirty="0"/>
              <a:t>First, look for most common errors</a:t>
            </a:r>
          </a:p>
          <a:p>
            <a:r>
              <a:rPr lang="en-US" dirty="0"/>
              <a:t>Strive for correctness of written English</a:t>
            </a:r>
          </a:p>
          <a:p>
            <a:r>
              <a:rPr lang="en-US" dirty="0"/>
              <a:t>Make the least number of changes</a:t>
            </a:r>
          </a:p>
          <a:p>
            <a:r>
              <a:rPr lang="en-US" dirty="0"/>
              <a:t>Don’t force a wrong answer</a:t>
            </a:r>
          </a:p>
          <a:p>
            <a:r>
              <a:rPr lang="en-US" dirty="0" smtClean="0">
                <a:solidFill>
                  <a:srgbClr val="FF0000"/>
                </a:solidFill>
                <a:effectLst>
                  <a:outerShdw blurRad="38100" dist="38100" dir="2700000" algn="tl">
                    <a:srgbClr val="000000">
                      <a:alpha val="43137"/>
                    </a:srgbClr>
                  </a:outerShdw>
                </a:effectLst>
              </a:rPr>
              <a:t>Never change the meaning</a:t>
            </a:r>
            <a:endParaRPr lang="en-US"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5340264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GMAT ESSAY WRITING</a:t>
            </a:r>
            <a:endParaRPr lang="en-US" dirty="0"/>
          </a:p>
        </p:txBody>
      </p:sp>
      <p:sp>
        <p:nvSpPr>
          <p:cNvPr id="3" name="Content Placeholder 2"/>
          <p:cNvSpPr>
            <a:spLocks noGrp="1"/>
          </p:cNvSpPr>
          <p:nvPr>
            <p:ph idx="1"/>
          </p:nvPr>
        </p:nvSpPr>
        <p:spPr/>
        <p:txBody>
          <a:bodyPr/>
          <a:lstStyle/>
          <a:p>
            <a:r>
              <a:rPr lang="en-US" dirty="0" smtClean="0">
                <a:solidFill>
                  <a:srgbClr val="FF0000"/>
                </a:solidFill>
                <a:effectLst>
                  <a:outerShdw blurRad="38100" dist="38100" dir="2700000" algn="tl">
                    <a:srgbClr val="000000">
                      <a:alpha val="43137"/>
                    </a:srgbClr>
                  </a:outerShdw>
                </a:effectLst>
              </a:rPr>
              <a:t>ESSENTIAL COMPUTER INFORMATION</a:t>
            </a:r>
          </a:p>
          <a:p>
            <a:pPr marL="0" indent="0">
              <a:buNone/>
            </a:pPr>
            <a:endParaRPr lang="en-US" sz="1400" dirty="0" smtClean="0"/>
          </a:p>
          <a:p>
            <a:pPr lvl="1"/>
            <a:r>
              <a:rPr lang="en-US" dirty="0" smtClean="0"/>
              <a:t>WHAT THE SCREEN LOOKS LIKE</a:t>
            </a:r>
          </a:p>
          <a:p>
            <a:pPr marL="457200" lvl="1" indent="0">
              <a:buNone/>
            </a:pPr>
            <a:endParaRPr lang="en-US" dirty="0" smtClean="0"/>
          </a:p>
          <a:p>
            <a:pPr lvl="1"/>
            <a:r>
              <a:rPr lang="en-US" dirty="0" smtClean="0"/>
              <a:t>WHAT IS AVAILABLE</a:t>
            </a:r>
          </a:p>
          <a:p>
            <a:pPr lvl="2"/>
            <a:r>
              <a:rPr lang="en-US" dirty="0" smtClean="0"/>
              <a:t>BASIC WORD PROCESSOR FUNCTIONS</a:t>
            </a:r>
          </a:p>
          <a:p>
            <a:pPr lvl="2"/>
            <a:r>
              <a:rPr lang="en-US" dirty="0" smtClean="0"/>
              <a:t>DELETE, CUT, PASTE, UNDO BUTTONS (RIGHT SIDE OF SCREEN)</a:t>
            </a:r>
          </a:p>
          <a:p>
            <a:pPr lvl="2"/>
            <a:r>
              <a:rPr lang="en-US" dirty="0" smtClean="0"/>
              <a:t>ENTER KEY (USE FOR PARAGRAPH BREAKS)</a:t>
            </a:r>
          </a:p>
          <a:p>
            <a:pPr lvl="1"/>
            <a:endParaRPr lang="en-US" dirty="0" smtClean="0"/>
          </a:p>
          <a:p>
            <a:pPr marL="914400" lvl="2" indent="0">
              <a:buNone/>
            </a:pPr>
            <a:endParaRPr lang="en-US" dirty="0"/>
          </a:p>
        </p:txBody>
      </p:sp>
    </p:spTree>
    <p:extLst>
      <p:ext uri="{BB962C8B-B14F-4D97-AF65-F5344CB8AC3E}">
        <p14:creationId xmlns:p14="http://schemas.microsoft.com/office/powerpoint/2010/main" val="427268337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Sentence Correction Strategies</a:t>
            </a:r>
            <a:endParaRPr lang="en-US" dirty="0"/>
          </a:p>
        </p:txBody>
      </p:sp>
      <p:sp>
        <p:nvSpPr>
          <p:cNvPr id="3" name="Content Placeholder 2"/>
          <p:cNvSpPr>
            <a:spLocks noGrp="1"/>
          </p:cNvSpPr>
          <p:nvPr>
            <p:ph idx="1"/>
          </p:nvPr>
        </p:nvSpPr>
        <p:spPr/>
        <p:txBody>
          <a:bodyPr/>
          <a:lstStyle/>
          <a:p>
            <a:r>
              <a:rPr lang="en-US" dirty="0"/>
              <a:t>First, look for most common errors</a:t>
            </a:r>
          </a:p>
          <a:p>
            <a:r>
              <a:rPr lang="en-US" dirty="0"/>
              <a:t>Strive for correctness of written English</a:t>
            </a:r>
          </a:p>
          <a:p>
            <a:r>
              <a:rPr lang="en-US" dirty="0"/>
              <a:t>Make the least number of changes</a:t>
            </a:r>
          </a:p>
          <a:p>
            <a:r>
              <a:rPr lang="en-US" dirty="0"/>
              <a:t>Don’t force a wrong answer</a:t>
            </a:r>
          </a:p>
          <a:p>
            <a:r>
              <a:rPr lang="en-US" dirty="0"/>
              <a:t>Never change the meaning</a:t>
            </a:r>
          </a:p>
          <a:p>
            <a:r>
              <a:rPr lang="en-US" dirty="0" smtClean="0">
                <a:solidFill>
                  <a:srgbClr val="FF0000"/>
                </a:solidFill>
                <a:effectLst>
                  <a:outerShdw blurRad="38100" dist="38100" dir="2700000" algn="tl">
                    <a:srgbClr val="000000">
                      <a:alpha val="43137"/>
                    </a:srgbClr>
                  </a:outerShdw>
                </a:effectLst>
              </a:rPr>
              <a:t>Reread the sentence after inserting the answer choice</a:t>
            </a:r>
            <a:endParaRPr lang="en-US"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03959561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Sentence Correction Strategies</a:t>
            </a:r>
            <a:endParaRPr lang="en-US" dirty="0"/>
          </a:p>
        </p:txBody>
      </p:sp>
      <p:sp>
        <p:nvSpPr>
          <p:cNvPr id="3" name="Content Placeholder 2"/>
          <p:cNvSpPr>
            <a:spLocks noGrp="1"/>
          </p:cNvSpPr>
          <p:nvPr>
            <p:ph idx="1"/>
          </p:nvPr>
        </p:nvSpPr>
        <p:spPr/>
        <p:txBody>
          <a:bodyPr>
            <a:normAutofit lnSpcReduction="10000"/>
          </a:bodyPr>
          <a:lstStyle/>
          <a:p>
            <a:r>
              <a:rPr lang="en-US" dirty="0"/>
              <a:t>First, look for most common errors</a:t>
            </a:r>
          </a:p>
          <a:p>
            <a:r>
              <a:rPr lang="en-US" dirty="0"/>
              <a:t>Strive for correctness of written English</a:t>
            </a:r>
          </a:p>
          <a:p>
            <a:r>
              <a:rPr lang="en-US" dirty="0"/>
              <a:t>Make the least number of changes</a:t>
            </a:r>
          </a:p>
          <a:p>
            <a:r>
              <a:rPr lang="en-US" dirty="0"/>
              <a:t>Don’t force a wrong answer</a:t>
            </a:r>
          </a:p>
          <a:p>
            <a:r>
              <a:rPr lang="en-US" dirty="0"/>
              <a:t>Never change the meaning</a:t>
            </a:r>
          </a:p>
          <a:p>
            <a:r>
              <a:rPr lang="en-US" dirty="0"/>
              <a:t>Reread the sentence after inserting the answer </a:t>
            </a:r>
            <a:r>
              <a:rPr lang="en-US" dirty="0" smtClean="0"/>
              <a:t>choice</a:t>
            </a:r>
          </a:p>
          <a:p>
            <a:r>
              <a:rPr lang="en-US" dirty="0" smtClean="0">
                <a:solidFill>
                  <a:srgbClr val="FF0000"/>
                </a:solidFill>
                <a:effectLst>
                  <a:outerShdw blurRad="38100" dist="38100" dir="2700000" algn="tl">
                    <a:srgbClr val="000000">
                      <a:alpha val="43137"/>
                    </a:srgbClr>
                  </a:outerShdw>
                </a:effectLst>
              </a:rPr>
              <a:t>Read each answer choice carefully</a:t>
            </a:r>
            <a:endParaRPr lang="en-US" dirty="0">
              <a:solidFill>
                <a:srgbClr val="FF0000"/>
              </a:solidFill>
              <a:effectLst>
                <a:outerShdw blurRad="38100" dist="38100" dir="2700000" algn="tl">
                  <a:srgbClr val="000000">
                    <a:alpha val="43137"/>
                  </a:srgbClr>
                </a:outerShdw>
              </a:effectLst>
            </a:endParaRPr>
          </a:p>
          <a:p>
            <a:endParaRPr lang="en-US" dirty="0"/>
          </a:p>
        </p:txBody>
      </p:sp>
    </p:spTree>
    <p:extLst>
      <p:ext uri="{BB962C8B-B14F-4D97-AF65-F5344CB8AC3E}">
        <p14:creationId xmlns:p14="http://schemas.microsoft.com/office/powerpoint/2010/main" val="106661305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Sentence Correction Strategies</a:t>
            </a:r>
            <a:endParaRPr lang="en-US" dirty="0"/>
          </a:p>
        </p:txBody>
      </p:sp>
      <p:sp>
        <p:nvSpPr>
          <p:cNvPr id="3" name="Content Placeholder 2"/>
          <p:cNvSpPr>
            <a:spLocks noGrp="1"/>
          </p:cNvSpPr>
          <p:nvPr>
            <p:ph idx="1"/>
          </p:nvPr>
        </p:nvSpPr>
        <p:spPr/>
        <p:txBody>
          <a:bodyPr>
            <a:normAutofit fontScale="92500" lnSpcReduction="10000"/>
          </a:bodyPr>
          <a:lstStyle/>
          <a:p>
            <a:r>
              <a:rPr lang="en-US" dirty="0"/>
              <a:t>First, look for most common errors</a:t>
            </a:r>
          </a:p>
          <a:p>
            <a:r>
              <a:rPr lang="en-US" dirty="0"/>
              <a:t>Strive for correctness of written English</a:t>
            </a:r>
          </a:p>
          <a:p>
            <a:r>
              <a:rPr lang="en-US" dirty="0"/>
              <a:t>Make the least number of changes</a:t>
            </a:r>
          </a:p>
          <a:p>
            <a:r>
              <a:rPr lang="en-US" dirty="0"/>
              <a:t>Don’t force a wrong answer</a:t>
            </a:r>
          </a:p>
          <a:p>
            <a:r>
              <a:rPr lang="en-US" dirty="0"/>
              <a:t>Never change the meaning</a:t>
            </a:r>
          </a:p>
          <a:p>
            <a:r>
              <a:rPr lang="en-US" dirty="0"/>
              <a:t>Reread the sentence after inserting the answer choice</a:t>
            </a:r>
          </a:p>
          <a:p>
            <a:r>
              <a:rPr lang="en-US" dirty="0"/>
              <a:t>Read each answer choice </a:t>
            </a:r>
            <a:r>
              <a:rPr lang="en-US" dirty="0" smtClean="0"/>
              <a:t>carefully</a:t>
            </a:r>
          </a:p>
          <a:p>
            <a:r>
              <a:rPr lang="en-US" dirty="0" smtClean="0">
                <a:solidFill>
                  <a:srgbClr val="FF0000"/>
                </a:solidFill>
                <a:effectLst>
                  <a:outerShdw blurRad="38100" dist="38100" dir="2700000" algn="tl">
                    <a:srgbClr val="000000">
                      <a:alpha val="43137"/>
                    </a:srgbClr>
                  </a:outerShdw>
                </a:effectLst>
              </a:rPr>
              <a:t>Know your pace</a:t>
            </a:r>
            <a:endParaRPr lang="en-US" dirty="0">
              <a:solidFill>
                <a:srgbClr val="FF0000"/>
              </a:solidFill>
              <a:effectLst>
                <a:outerShdw blurRad="38100" dist="38100" dir="2700000" algn="tl">
                  <a:srgbClr val="000000">
                    <a:alpha val="43137"/>
                  </a:srgbClr>
                </a:outerShdw>
              </a:effectLst>
            </a:endParaRPr>
          </a:p>
          <a:p>
            <a:endParaRPr lang="en-US" dirty="0"/>
          </a:p>
          <a:p>
            <a:pPr marL="0" indent="0">
              <a:buNone/>
            </a:pPr>
            <a:endParaRPr lang="en-US" dirty="0"/>
          </a:p>
        </p:txBody>
      </p:sp>
    </p:spTree>
    <p:extLst>
      <p:ext uri="{BB962C8B-B14F-4D97-AF65-F5344CB8AC3E}">
        <p14:creationId xmlns:p14="http://schemas.microsoft.com/office/powerpoint/2010/main" val="292388601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GRAMMATICAL ERRORS</a:t>
            </a:r>
            <a:endParaRPr lang="en-US" dirty="0"/>
          </a:p>
        </p:txBody>
      </p:sp>
      <p:sp>
        <p:nvSpPr>
          <p:cNvPr id="3" name="Content Placeholder 2"/>
          <p:cNvSpPr>
            <a:spLocks noGrp="1"/>
          </p:cNvSpPr>
          <p:nvPr>
            <p:ph idx="1"/>
          </p:nvPr>
        </p:nvSpPr>
        <p:spPr/>
        <p:txBody>
          <a:bodyPr/>
          <a:lstStyle/>
          <a:p>
            <a:r>
              <a:rPr lang="en-US" dirty="0" smtClean="0">
                <a:solidFill>
                  <a:srgbClr val="FF0000"/>
                </a:solidFill>
                <a:effectLst>
                  <a:outerShdw blurRad="38100" dist="38100" dir="2700000" algn="tl">
                    <a:srgbClr val="000000">
                      <a:alpha val="43137"/>
                    </a:srgbClr>
                  </a:outerShdw>
                </a:effectLst>
              </a:rPr>
              <a:t>UNIDIOMATIC EXPRESSIONS, REDUNDANCY</a:t>
            </a:r>
            <a:r>
              <a:rPr lang="en-US" dirty="0">
                <a:solidFill>
                  <a:srgbClr val="FF0000"/>
                </a:solidFill>
              </a:rPr>
              <a:t> </a:t>
            </a:r>
            <a:r>
              <a:rPr lang="en-US" dirty="0" smtClean="0"/>
              <a:t>(see handout for samples from GMAT exams and in text, pgs. 128-130)</a:t>
            </a:r>
            <a:endParaRPr lang="en-US" dirty="0" smtClean="0">
              <a:solidFill>
                <a:srgbClr val="FF0000"/>
              </a:solidFill>
              <a:effectLst>
                <a:outerShdw blurRad="38100" dist="38100" dir="2700000" algn="tl">
                  <a:srgbClr val="000000">
                    <a:alpha val="43137"/>
                  </a:srgbClr>
                </a:outerShdw>
              </a:effectLst>
            </a:endParaRPr>
          </a:p>
          <a:p>
            <a:pPr marL="0" indent="0">
              <a:buNone/>
            </a:pPr>
            <a:endParaRPr lang="en-US" dirty="0" smtClean="0"/>
          </a:p>
        </p:txBody>
      </p:sp>
    </p:spTree>
    <p:extLst>
      <p:ext uri="{BB962C8B-B14F-4D97-AF65-F5344CB8AC3E}">
        <p14:creationId xmlns:p14="http://schemas.microsoft.com/office/powerpoint/2010/main" val="159104198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effectLst>
                  <a:outerShdw blurRad="38100" dist="38100" dir="2700000" algn="tl">
                    <a:srgbClr val="000000">
                      <a:alpha val="43137"/>
                    </a:srgbClr>
                  </a:outerShdw>
                </a:effectLst>
              </a:rPr>
              <a:t>UNIDIOMATIC EXPRESSIONS</a:t>
            </a:r>
            <a:endParaRPr lang="en-US" dirty="0">
              <a:solidFill>
                <a:srgbClr val="FF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pPr lvl="1"/>
            <a:endParaRPr lang="en-US" dirty="0" smtClean="0"/>
          </a:p>
          <a:p>
            <a:pPr lvl="1"/>
            <a:r>
              <a:rPr lang="en-US" dirty="0" smtClean="0"/>
              <a:t>The </a:t>
            </a:r>
            <a:r>
              <a:rPr lang="en-US" dirty="0"/>
              <a:t>angry employee was forced to </a:t>
            </a:r>
            <a:r>
              <a:rPr lang="en-US" strike="sngStrike" dirty="0">
                <a:solidFill>
                  <a:srgbClr val="FF0000"/>
                </a:solidFill>
                <a:effectLst>
                  <a:outerShdw blurRad="38100" dist="38100" dir="2700000" algn="tl">
                    <a:srgbClr val="000000">
                      <a:alpha val="43137"/>
                    </a:srgbClr>
                  </a:outerShdw>
                </a:effectLst>
              </a:rPr>
              <a:t>comply to </a:t>
            </a:r>
            <a:r>
              <a:rPr lang="en-US" dirty="0"/>
              <a:t>the supervisor’s wishes.</a:t>
            </a:r>
          </a:p>
          <a:p>
            <a:pPr marL="457200" lvl="1" indent="0">
              <a:buNone/>
            </a:pPr>
            <a:endParaRPr lang="en-US" dirty="0"/>
          </a:p>
          <a:p>
            <a:pPr lvl="1"/>
            <a:r>
              <a:rPr lang="en-US" dirty="0"/>
              <a:t>The angry employee was forced to </a:t>
            </a:r>
            <a:r>
              <a:rPr lang="en-US" dirty="0">
                <a:solidFill>
                  <a:srgbClr val="FF0000"/>
                </a:solidFill>
                <a:effectLst>
                  <a:outerShdw blurRad="38100" dist="38100" dir="2700000" algn="tl">
                    <a:srgbClr val="000000">
                      <a:alpha val="43137"/>
                    </a:srgbClr>
                  </a:outerShdw>
                </a:effectLst>
              </a:rPr>
              <a:t>comply with </a:t>
            </a:r>
            <a:r>
              <a:rPr lang="en-US" dirty="0"/>
              <a:t>the supervisor’s wishes.</a:t>
            </a:r>
          </a:p>
          <a:p>
            <a:pPr marL="0" indent="0">
              <a:buNone/>
            </a:pPr>
            <a:endParaRPr lang="en-US" dirty="0"/>
          </a:p>
        </p:txBody>
      </p:sp>
    </p:spTree>
    <p:extLst>
      <p:ext uri="{BB962C8B-B14F-4D97-AF65-F5344CB8AC3E}">
        <p14:creationId xmlns:p14="http://schemas.microsoft.com/office/powerpoint/2010/main" val="192420112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effectLst>
                  <a:outerShdw blurRad="38100" dist="38100" dir="2700000" algn="tl">
                    <a:srgbClr val="000000">
                      <a:alpha val="43137"/>
                    </a:srgbClr>
                  </a:outerShdw>
                </a:effectLst>
              </a:rPr>
              <a:t>REDUNDANT, WORDY PHRASING</a:t>
            </a:r>
            <a:endParaRPr lang="en-US" dirty="0">
              <a:solidFill>
                <a:srgbClr val="FF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pPr lvl="1"/>
            <a:endParaRPr lang="en-US" dirty="0" smtClean="0"/>
          </a:p>
          <a:p>
            <a:pPr lvl="1"/>
            <a:r>
              <a:rPr lang="en-US" dirty="0" smtClean="0"/>
              <a:t>The </a:t>
            </a:r>
            <a:r>
              <a:rPr lang="en-US" dirty="0"/>
              <a:t>autobiographer’s mistake </a:t>
            </a:r>
            <a:r>
              <a:rPr lang="en-US" strike="sngStrike" dirty="0">
                <a:solidFill>
                  <a:srgbClr val="FF0000"/>
                </a:solidFill>
                <a:effectLst>
                  <a:outerShdw blurRad="38100" dist="38100" dir="2700000" algn="tl">
                    <a:srgbClr val="000000">
                      <a:alpha val="43137"/>
                    </a:srgbClr>
                  </a:outerShdw>
                </a:effectLst>
              </a:rPr>
              <a:t>when writing about his own life was the kind of one that</a:t>
            </a:r>
            <a:r>
              <a:rPr lang="en-US" dirty="0"/>
              <a:t> showed that he needed more training.</a:t>
            </a:r>
          </a:p>
          <a:p>
            <a:pPr marL="457200" lvl="1" indent="0">
              <a:buNone/>
            </a:pPr>
            <a:endParaRPr lang="en-US" dirty="0"/>
          </a:p>
          <a:p>
            <a:pPr lvl="1"/>
            <a:r>
              <a:rPr lang="en-US" dirty="0"/>
              <a:t>The autobiographer’s mistake showed that he needed more training.</a:t>
            </a:r>
          </a:p>
          <a:p>
            <a:pPr marL="0" indent="0">
              <a:buNone/>
            </a:pPr>
            <a:endParaRPr lang="en-US" dirty="0"/>
          </a:p>
        </p:txBody>
      </p:sp>
    </p:spTree>
    <p:extLst>
      <p:ext uri="{BB962C8B-B14F-4D97-AF65-F5344CB8AC3E}">
        <p14:creationId xmlns:p14="http://schemas.microsoft.com/office/powerpoint/2010/main" val="232617912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GRAMMATICAL ERRORS</a:t>
            </a:r>
            <a:endParaRPr lang="en-US" dirty="0"/>
          </a:p>
        </p:txBody>
      </p:sp>
      <p:sp>
        <p:nvSpPr>
          <p:cNvPr id="3" name="Content Placeholder 2"/>
          <p:cNvSpPr>
            <a:spLocks noGrp="1"/>
          </p:cNvSpPr>
          <p:nvPr>
            <p:ph idx="1"/>
          </p:nvPr>
        </p:nvSpPr>
        <p:spPr/>
        <p:txBody>
          <a:bodyPr/>
          <a:lstStyle/>
          <a:p>
            <a:r>
              <a:rPr lang="en-US" dirty="0" smtClean="0"/>
              <a:t>unidiomatic expressions, redundancy</a:t>
            </a:r>
          </a:p>
          <a:p>
            <a:r>
              <a:rPr lang="en-US" dirty="0" smtClean="0">
                <a:solidFill>
                  <a:srgbClr val="FF0000"/>
                </a:solidFill>
                <a:effectLst>
                  <a:outerShdw blurRad="38100" dist="38100" dir="2700000" algn="tl">
                    <a:srgbClr val="000000">
                      <a:alpha val="43137"/>
                    </a:srgbClr>
                  </a:outerShdw>
                </a:effectLst>
              </a:rPr>
              <a:t>VERBAL ERRORS</a:t>
            </a:r>
            <a:endParaRPr lang="en-US" dirty="0" smtClean="0"/>
          </a:p>
          <a:p>
            <a:pPr lvl="1"/>
            <a:r>
              <a:rPr lang="en-US" dirty="0" smtClean="0">
                <a:solidFill>
                  <a:srgbClr val="FF0000"/>
                </a:solidFill>
                <a:effectLst>
                  <a:outerShdw blurRad="38100" dist="38100" dir="2700000" algn="tl">
                    <a:srgbClr val="000000">
                      <a:alpha val="43137"/>
                    </a:srgbClr>
                  </a:outerShdw>
                </a:effectLst>
              </a:rPr>
              <a:t>Tense errors </a:t>
            </a:r>
            <a:r>
              <a:rPr lang="en-US" dirty="0" smtClean="0"/>
              <a:t>(see handout)</a:t>
            </a:r>
          </a:p>
          <a:p>
            <a:pPr marL="457200" lvl="1" indent="0">
              <a:buNone/>
            </a:pPr>
            <a:endParaRPr lang="en-US" dirty="0" smtClean="0"/>
          </a:p>
          <a:p>
            <a:pPr marL="457200" lvl="1" indent="0">
              <a:buNone/>
            </a:pPr>
            <a:endParaRPr lang="en-US" dirty="0" smtClean="0"/>
          </a:p>
          <a:p>
            <a:pPr lvl="1"/>
            <a:endParaRPr lang="en-US" dirty="0" smtClean="0"/>
          </a:p>
          <a:p>
            <a:pPr lvl="1"/>
            <a:endParaRPr lang="en-US" dirty="0"/>
          </a:p>
        </p:txBody>
      </p:sp>
    </p:spTree>
    <p:extLst>
      <p:ext uri="{BB962C8B-B14F-4D97-AF65-F5344CB8AC3E}">
        <p14:creationId xmlns:p14="http://schemas.microsoft.com/office/powerpoint/2010/main" val="229426891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GRAMMATICAL ERRORS</a:t>
            </a:r>
            <a:endParaRPr lang="en-US" dirty="0"/>
          </a:p>
        </p:txBody>
      </p:sp>
      <p:sp>
        <p:nvSpPr>
          <p:cNvPr id="3" name="Content Placeholder 2"/>
          <p:cNvSpPr>
            <a:spLocks noGrp="1"/>
          </p:cNvSpPr>
          <p:nvPr>
            <p:ph idx="1"/>
          </p:nvPr>
        </p:nvSpPr>
        <p:spPr/>
        <p:txBody>
          <a:bodyPr/>
          <a:lstStyle/>
          <a:p>
            <a:r>
              <a:rPr lang="en-US" dirty="0" smtClean="0"/>
              <a:t>unidiomatic expressions, redundancy</a:t>
            </a:r>
          </a:p>
          <a:p>
            <a:r>
              <a:rPr lang="en-US" dirty="0" smtClean="0">
                <a:solidFill>
                  <a:srgbClr val="FF0000"/>
                </a:solidFill>
                <a:effectLst>
                  <a:outerShdw blurRad="38100" dist="38100" dir="2700000" algn="tl">
                    <a:srgbClr val="000000">
                      <a:alpha val="43137"/>
                    </a:srgbClr>
                  </a:outerShdw>
                </a:effectLst>
              </a:rPr>
              <a:t>VERBAL ERRORS</a:t>
            </a:r>
            <a:endParaRPr lang="en-US" dirty="0" smtClean="0"/>
          </a:p>
          <a:p>
            <a:pPr lvl="1"/>
            <a:r>
              <a:rPr lang="en-US" dirty="0" smtClean="0"/>
              <a:t>Tense errors (see handout)</a:t>
            </a:r>
          </a:p>
          <a:p>
            <a:pPr lvl="1"/>
            <a:r>
              <a:rPr lang="en-US" dirty="0" smtClean="0">
                <a:solidFill>
                  <a:srgbClr val="FF0000"/>
                </a:solidFill>
                <a:effectLst>
                  <a:outerShdw blurRad="38100" dist="38100" dir="2700000" algn="tl">
                    <a:srgbClr val="000000">
                      <a:alpha val="43137"/>
                    </a:srgbClr>
                  </a:outerShdw>
                </a:effectLst>
              </a:rPr>
              <a:t>Subject-verb agreement </a:t>
            </a:r>
            <a:endParaRPr lang="en-US" dirty="0" smtClean="0"/>
          </a:p>
          <a:p>
            <a:pPr marL="457200" lvl="1" indent="0">
              <a:buNone/>
            </a:pPr>
            <a:endParaRPr lang="en-US"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92176236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effectLst>
                  <a:outerShdw blurRad="38100" dist="38100" dir="2700000" algn="tl">
                    <a:srgbClr val="000000">
                      <a:alpha val="43137"/>
                    </a:srgbClr>
                  </a:outerShdw>
                </a:effectLst>
              </a:rPr>
              <a:t>SUBJECT-VERB AGREEMENT</a:t>
            </a:r>
            <a:endParaRPr lang="en-US" dirty="0">
              <a:solidFill>
                <a:srgbClr val="FF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92500"/>
          </a:bodyPr>
          <a:lstStyle/>
          <a:p>
            <a:pPr marL="457200" lvl="1" indent="0">
              <a:buNone/>
            </a:pPr>
            <a:r>
              <a:rPr lang="en-US" sz="3200" dirty="0" smtClean="0"/>
              <a:t>A </a:t>
            </a:r>
            <a:r>
              <a:rPr lang="en-US" sz="3200" dirty="0" smtClean="0">
                <a:solidFill>
                  <a:srgbClr val="FF0000"/>
                </a:solidFill>
                <a:effectLst>
                  <a:outerShdw blurRad="38100" dist="38100" dir="2700000" algn="tl">
                    <a:srgbClr val="000000">
                      <a:alpha val="43137"/>
                    </a:srgbClr>
                  </a:outerShdw>
                </a:effectLst>
              </a:rPr>
              <a:t>basket</a:t>
            </a:r>
            <a:r>
              <a:rPr lang="en-US" sz="3200" dirty="0" smtClean="0"/>
              <a:t> containing flowers, gourmet food, and picnic supplies </a:t>
            </a:r>
            <a:r>
              <a:rPr lang="en-US" sz="3200" strike="sngStrike" dirty="0" smtClean="0">
                <a:solidFill>
                  <a:srgbClr val="FF0000"/>
                </a:solidFill>
                <a:effectLst>
                  <a:outerShdw blurRad="38100" dist="38100" dir="2700000" algn="tl">
                    <a:srgbClr val="000000">
                      <a:alpha val="43137"/>
                    </a:srgbClr>
                  </a:outerShdw>
                </a:effectLst>
              </a:rPr>
              <a:t>were</a:t>
            </a:r>
            <a:r>
              <a:rPr lang="en-US" sz="3200" dirty="0" smtClean="0">
                <a:solidFill>
                  <a:srgbClr val="FF0000"/>
                </a:solidFill>
                <a:effectLst>
                  <a:outerShdw blurRad="38100" dist="38100" dir="2700000" algn="tl">
                    <a:srgbClr val="000000">
                      <a:alpha val="43137"/>
                    </a:srgbClr>
                  </a:outerShdw>
                </a:effectLst>
              </a:rPr>
              <a:t> lost </a:t>
            </a:r>
            <a:r>
              <a:rPr lang="en-US" sz="3200" dirty="0" smtClean="0"/>
              <a:t>at the train station.</a:t>
            </a:r>
          </a:p>
          <a:p>
            <a:pPr marL="457200" lvl="1" indent="0">
              <a:buNone/>
            </a:pPr>
            <a:endParaRPr lang="en-US" sz="3200" dirty="0"/>
          </a:p>
          <a:p>
            <a:pPr marL="457200" lvl="1" indent="0">
              <a:buNone/>
            </a:pPr>
            <a:r>
              <a:rPr lang="en-US" sz="3200" dirty="0" smtClean="0"/>
              <a:t>basket (singular subject)… were left (plural verb)</a:t>
            </a:r>
          </a:p>
          <a:p>
            <a:pPr marL="457200" lvl="1" indent="0">
              <a:buNone/>
            </a:pPr>
            <a:endParaRPr lang="en-US" sz="3200" dirty="0" smtClean="0"/>
          </a:p>
          <a:p>
            <a:pPr marL="457200" lvl="1" indent="0">
              <a:buNone/>
            </a:pPr>
            <a:r>
              <a:rPr lang="en-US" sz="3200" dirty="0"/>
              <a:t>A </a:t>
            </a:r>
            <a:r>
              <a:rPr lang="en-US" sz="3200" dirty="0" smtClean="0">
                <a:solidFill>
                  <a:srgbClr val="FF0000"/>
                </a:solidFill>
                <a:effectLst>
                  <a:outerShdw blurRad="38100" dist="38100" dir="2700000" algn="tl">
                    <a:srgbClr val="000000">
                      <a:alpha val="43137"/>
                    </a:srgbClr>
                  </a:outerShdw>
                </a:effectLst>
              </a:rPr>
              <a:t>basket</a:t>
            </a:r>
            <a:r>
              <a:rPr lang="en-US" sz="3200" dirty="0" smtClean="0"/>
              <a:t> </a:t>
            </a:r>
            <a:r>
              <a:rPr lang="en-US" sz="3200" dirty="0"/>
              <a:t>containing </a:t>
            </a:r>
            <a:r>
              <a:rPr lang="en-US" sz="3200" dirty="0" smtClean="0"/>
              <a:t>flowers, gourmet food and picnic supplies </a:t>
            </a:r>
            <a:r>
              <a:rPr lang="en-US" sz="3200" dirty="0">
                <a:solidFill>
                  <a:srgbClr val="FF0000"/>
                </a:solidFill>
                <a:effectLst>
                  <a:outerShdw blurRad="38100" dist="38100" dir="2700000" algn="tl">
                    <a:srgbClr val="000000">
                      <a:alpha val="43137"/>
                    </a:srgbClr>
                  </a:outerShdw>
                </a:effectLst>
              </a:rPr>
              <a:t>was </a:t>
            </a:r>
            <a:r>
              <a:rPr lang="en-US" sz="3200" dirty="0" smtClean="0">
                <a:solidFill>
                  <a:srgbClr val="FF0000"/>
                </a:solidFill>
                <a:effectLst>
                  <a:outerShdw blurRad="38100" dist="38100" dir="2700000" algn="tl">
                    <a:srgbClr val="000000">
                      <a:alpha val="43137"/>
                    </a:srgbClr>
                  </a:outerShdw>
                </a:effectLst>
              </a:rPr>
              <a:t>lost </a:t>
            </a:r>
            <a:r>
              <a:rPr lang="en-US" sz="3200" dirty="0"/>
              <a:t>at the </a:t>
            </a:r>
            <a:r>
              <a:rPr lang="en-US" sz="3200" dirty="0" smtClean="0"/>
              <a:t>train station.</a:t>
            </a:r>
            <a:endParaRPr lang="en-US" sz="3200" dirty="0"/>
          </a:p>
          <a:p>
            <a:pPr marL="457200" lvl="1" indent="0">
              <a:buNone/>
            </a:pPr>
            <a:endParaRPr lang="en-US" sz="3200" dirty="0" smtClean="0"/>
          </a:p>
          <a:p>
            <a:pPr marL="457200" lvl="1" indent="0">
              <a:buNone/>
            </a:pPr>
            <a:endParaRPr lang="en-US" sz="3200" dirty="0"/>
          </a:p>
        </p:txBody>
      </p:sp>
    </p:spTree>
    <p:extLst>
      <p:ext uri="{BB962C8B-B14F-4D97-AF65-F5344CB8AC3E}">
        <p14:creationId xmlns:p14="http://schemas.microsoft.com/office/powerpoint/2010/main" val="292693358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GRAMMATICAL ERRORS</a:t>
            </a:r>
            <a:endParaRPr lang="en-US" dirty="0"/>
          </a:p>
        </p:txBody>
      </p:sp>
      <p:sp>
        <p:nvSpPr>
          <p:cNvPr id="3" name="Content Placeholder 2"/>
          <p:cNvSpPr>
            <a:spLocks noGrp="1"/>
          </p:cNvSpPr>
          <p:nvPr>
            <p:ph idx="1"/>
          </p:nvPr>
        </p:nvSpPr>
        <p:spPr/>
        <p:txBody>
          <a:bodyPr/>
          <a:lstStyle/>
          <a:p>
            <a:r>
              <a:rPr lang="en-US" dirty="0" smtClean="0"/>
              <a:t>unidiomatic expressions, redundancy</a:t>
            </a:r>
          </a:p>
          <a:p>
            <a:r>
              <a:rPr lang="en-US" dirty="0" smtClean="0">
                <a:solidFill>
                  <a:srgbClr val="FF0000"/>
                </a:solidFill>
                <a:effectLst>
                  <a:outerShdw blurRad="38100" dist="38100" dir="2700000" algn="tl">
                    <a:srgbClr val="000000">
                      <a:alpha val="43137"/>
                    </a:srgbClr>
                  </a:outerShdw>
                </a:effectLst>
              </a:rPr>
              <a:t>VERBAL ERRORS</a:t>
            </a:r>
            <a:endParaRPr lang="en-US" dirty="0" smtClean="0"/>
          </a:p>
          <a:p>
            <a:pPr lvl="1"/>
            <a:r>
              <a:rPr lang="en-US" dirty="0" smtClean="0"/>
              <a:t>Tense errors (see handout)</a:t>
            </a:r>
          </a:p>
          <a:p>
            <a:pPr lvl="1"/>
            <a:r>
              <a:rPr lang="en-US" dirty="0" smtClean="0"/>
              <a:t>Subject-verb agreement</a:t>
            </a:r>
          </a:p>
          <a:p>
            <a:pPr lvl="1"/>
            <a:r>
              <a:rPr lang="en-US" dirty="0" smtClean="0">
                <a:solidFill>
                  <a:srgbClr val="FF0000"/>
                </a:solidFill>
                <a:effectLst>
                  <a:outerShdw blurRad="38100" dist="38100" dir="2700000" algn="tl">
                    <a:srgbClr val="000000">
                      <a:alpha val="43137"/>
                    </a:srgbClr>
                  </a:outerShdw>
                </a:effectLst>
              </a:rPr>
              <a:t>Parallelism errors</a:t>
            </a:r>
            <a:endParaRPr lang="en-US"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0888709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82562"/>
          </a:xfrm>
        </p:spPr>
        <p:txBody>
          <a:bodyPr>
            <a:normAutofit fontScale="90000"/>
          </a:bodyPr>
          <a:lstStyle/>
          <a:p>
            <a:endParaRPr lang="en-US" dirty="0"/>
          </a:p>
        </p:txBody>
      </p:sp>
      <p:sp>
        <p:nvSpPr>
          <p:cNvPr id="3" name="Content Placeholder 2"/>
          <p:cNvSpPr>
            <a:spLocks noGrp="1"/>
          </p:cNvSpPr>
          <p:nvPr>
            <p:ph idx="1"/>
          </p:nvPr>
        </p:nvSpPr>
        <p:spPr>
          <a:xfrm>
            <a:off x="457200" y="1447800"/>
            <a:ext cx="8229600" cy="4678363"/>
          </a:xfrm>
        </p:spPr>
        <p:txBody>
          <a:bodyPr/>
          <a:lstStyle/>
          <a:p>
            <a:r>
              <a:rPr lang="en-US" dirty="0" smtClean="0">
                <a:solidFill>
                  <a:srgbClr val="FF0000"/>
                </a:solidFill>
                <a:effectLst>
                  <a:outerShdw blurRad="38100" dist="38100" dir="2700000" algn="tl">
                    <a:srgbClr val="000000">
                      <a:alpha val="43137"/>
                    </a:srgbClr>
                  </a:outerShdw>
                </a:effectLst>
              </a:rPr>
              <a:t>ESSENTIAL COMPUTER INFORMATION</a:t>
            </a:r>
          </a:p>
          <a:p>
            <a:pPr marL="0" indent="0">
              <a:buNone/>
            </a:pPr>
            <a:endParaRPr lang="en-US" sz="1200" dirty="0" smtClean="0"/>
          </a:p>
          <a:p>
            <a:pPr lvl="1"/>
            <a:r>
              <a:rPr lang="en-US" dirty="0"/>
              <a:t>WHAT THE SCREEN LOOKS LIKE</a:t>
            </a:r>
          </a:p>
          <a:p>
            <a:pPr lvl="1"/>
            <a:r>
              <a:rPr lang="en-US" dirty="0" smtClean="0"/>
              <a:t>WHAT IS AVAILABLE</a:t>
            </a:r>
          </a:p>
          <a:p>
            <a:pPr marL="457200" lvl="1" indent="0">
              <a:buNone/>
            </a:pPr>
            <a:endParaRPr lang="en-US" dirty="0" smtClean="0"/>
          </a:p>
          <a:p>
            <a:pPr lvl="1"/>
            <a:r>
              <a:rPr lang="en-US" dirty="0" smtClean="0"/>
              <a:t>WHAT IS NOT AVAILABLE:</a:t>
            </a:r>
          </a:p>
          <a:p>
            <a:pPr lvl="2"/>
            <a:r>
              <a:rPr lang="en-US" dirty="0" smtClean="0"/>
              <a:t>TAB KEY</a:t>
            </a:r>
          </a:p>
          <a:p>
            <a:pPr lvl="2"/>
            <a:r>
              <a:rPr lang="en-US" dirty="0" smtClean="0"/>
              <a:t>SPELL CHECK</a:t>
            </a:r>
          </a:p>
          <a:p>
            <a:pPr lvl="2"/>
            <a:r>
              <a:rPr lang="en-US" dirty="0" smtClean="0"/>
              <a:t>DRAG AND DROP</a:t>
            </a:r>
          </a:p>
          <a:p>
            <a:pPr lvl="2"/>
            <a:r>
              <a:rPr lang="en-US" dirty="0" smtClean="0"/>
              <a:t>TEXT FORMATTING</a:t>
            </a:r>
          </a:p>
          <a:p>
            <a:endParaRPr lang="en-US" dirty="0"/>
          </a:p>
        </p:txBody>
      </p:sp>
    </p:spTree>
    <p:extLst>
      <p:ext uri="{BB962C8B-B14F-4D97-AF65-F5344CB8AC3E}">
        <p14:creationId xmlns:p14="http://schemas.microsoft.com/office/powerpoint/2010/main" val="108745740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effectLst>
                  <a:outerShdw blurRad="38100" dist="38100" dir="2700000" algn="tl">
                    <a:srgbClr val="000000">
                      <a:alpha val="43137"/>
                    </a:srgbClr>
                  </a:outerShdw>
                </a:effectLst>
              </a:rPr>
              <a:t>PARALLELISM ERRORS</a:t>
            </a:r>
            <a:endParaRPr lang="en-US" dirty="0">
              <a:solidFill>
                <a:srgbClr val="FF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lnSpcReduction="10000"/>
          </a:bodyPr>
          <a:lstStyle/>
          <a:p>
            <a:pPr marL="457200" lvl="1" indent="0">
              <a:buNone/>
            </a:pPr>
            <a:r>
              <a:rPr lang="en-US" dirty="0"/>
              <a:t>I came, I saw, I </a:t>
            </a:r>
            <a:r>
              <a:rPr lang="en-US" strike="sngStrike" dirty="0">
                <a:solidFill>
                  <a:srgbClr val="FF0000"/>
                </a:solidFill>
                <a:effectLst>
                  <a:outerShdw blurRad="38100" dist="38100" dir="2700000" algn="tl">
                    <a:srgbClr val="000000">
                      <a:alpha val="43137"/>
                    </a:srgbClr>
                  </a:outerShdw>
                </a:effectLst>
              </a:rPr>
              <a:t>began </a:t>
            </a:r>
            <a:r>
              <a:rPr lang="en-US" strike="sngStrike" dirty="0" smtClean="0">
                <a:solidFill>
                  <a:srgbClr val="FF0000"/>
                </a:solidFill>
                <a:effectLst>
                  <a:outerShdw blurRad="38100" dist="38100" dir="2700000" algn="tl">
                    <a:srgbClr val="000000">
                      <a:alpha val="43137"/>
                    </a:srgbClr>
                  </a:outerShdw>
                </a:effectLst>
              </a:rPr>
              <a:t>conquering.</a:t>
            </a:r>
            <a:endParaRPr lang="en-US" strike="sngStrike" dirty="0">
              <a:solidFill>
                <a:srgbClr val="FF0000"/>
              </a:solidFill>
              <a:effectLst>
                <a:outerShdw blurRad="38100" dist="38100" dir="2700000" algn="tl">
                  <a:srgbClr val="000000">
                    <a:alpha val="43137"/>
                  </a:srgbClr>
                </a:outerShdw>
              </a:effectLst>
            </a:endParaRPr>
          </a:p>
          <a:p>
            <a:pPr marL="457200" lvl="1" indent="0">
              <a:buNone/>
            </a:pPr>
            <a:endParaRPr lang="en-US" dirty="0" smtClean="0"/>
          </a:p>
          <a:p>
            <a:pPr marL="457200" lvl="1" indent="0">
              <a:buNone/>
            </a:pPr>
            <a:r>
              <a:rPr lang="en-US" dirty="0" smtClean="0"/>
              <a:t>(past tense, past tense, progressive tense)</a:t>
            </a:r>
          </a:p>
          <a:p>
            <a:pPr marL="457200" lvl="1" indent="0">
              <a:buNone/>
            </a:pPr>
            <a:endParaRPr lang="en-US" dirty="0" smtClean="0"/>
          </a:p>
          <a:p>
            <a:pPr marL="457200" lvl="1" indent="0">
              <a:buNone/>
            </a:pPr>
            <a:endParaRPr lang="en-US" dirty="0"/>
          </a:p>
          <a:p>
            <a:pPr marL="457200" lvl="1" indent="0">
              <a:buNone/>
            </a:pPr>
            <a:r>
              <a:rPr lang="en-US" dirty="0"/>
              <a:t>I came, I saw, I </a:t>
            </a:r>
            <a:r>
              <a:rPr lang="en-US" dirty="0" smtClean="0">
                <a:solidFill>
                  <a:srgbClr val="FF0000"/>
                </a:solidFill>
                <a:effectLst>
                  <a:outerShdw blurRad="38100" dist="38100" dir="2700000" algn="tl">
                    <a:srgbClr val="000000">
                      <a:alpha val="43137"/>
                    </a:srgbClr>
                  </a:outerShdw>
                </a:effectLst>
              </a:rPr>
              <a:t>conquered.</a:t>
            </a:r>
          </a:p>
          <a:p>
            <a:pPr marL="457200" lvl="1" indent="0">
              <a:buNone/>
            </a:pPr>
            <a:endParaRPr lang="en-US" dirty="0" smtClean="0">
              <a:solidFill>
                <a:srgbClr val="FF0000"/>
              </a:solidFill>
              <a:effectLst>
                <a:outerShdw blurRad="38100" dist="38100" dir="2700000" algn="tl">
                  <a:srgbClr val="000000">
                    <a:alpha val="43137"/>
                  </a:srgbClr>
                </a:outerShdw>
              </a:effectLst>
            </a:endParaRPr>
          </a:p>
          <a:p>
            <a:pPr marL="457200" lvl="1" indent="0">
              <a:buNone/>
            </a:pPr>
            <a:r>
              <a:rPr lang="en-US" dirty="0" smtClean="0"/>
              <a:t>(three past tense verbs)</a:t>
            </a:r>
            <a:endParaRPr lang="en-US" dirty="0"/>
          </a:p>
          <a:p>
            <a:pPr marL="0" indent="0">
              <a:buNone/>
            </a:pPr>
            <a:r>
              <a:rPr lang="en-US" dirty="0" smtClean="0"/>
              <a:t>	</a:t>
            </a:r>
            <a:endParaRPr lang="en-US" dirty="0"/>
          </a:p>
        </p:txBody>
      </p:sp>
    </p:spTree>
    <p:extLst>
      <p:ext uri="{BB962C8B-B14F-4D97-AF65-F5344CB8AC3E}">
        <p14:creationId xmlns:p14="http://schemas.microsoft.com/office/powerpoint/2010/main" val="223414876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GRAMMATICAL ERRORS</a:t>
            </a:r>
            <a:endParaRPr lang="en-US" dirty="0"/>
          </a:p>
        </p:txBody>
      </p:sp>
      <p:sp>
        <p:nvSpPr>
          <p:cNvPr id="3" name="Content Placeholder 2"/>
          <p:cNvSpPr>
            <a:spLocks noGrp="1"/>
          </p:cNvSpPr>
          <p:nvPr>
            <p:ph idx="1"/>
          </p:nvPr>
        </p:nvSpPr>
        <p:spPr/>
        <p:txBody>
          <a:bodyPr>
            <a:normAutofit/>
          </a:bodyPr>
          <a:lstStyle/>
          <a:p>
            <a:r>
              <a:rPr lang="en-US" dirty="0" smtClean="0"/>
              <a:t>unidiomatic expressions, redundancy</a:t>
            </a:r>
          </a:p>
          <a:p>
            <a:r>
              <a:rPr lang="en-US" dirty="0" smtClean="0">
                <a:solidFill>
                  <a:srgbClr val="FF0000"/>
                </a:solidFill>
                <a:effectLst>
                  <a:outerShdw blurRad="38100" dist="38100" dir="2700000" algn="tl">
                    <a:srgbClr val="000000">
                      <a:alpha val="43137"/>
                    </a:srgbClr>
                  </a:outerShdw>
                </a:effectLst>
              </a:rPr>
              <a:t>VERBAL ERRORS</a:t>
            </a:r>
            <a:endParaRPr lang="en-US" dirty="0" smtClean="0"/>
          </a:p>
          <a:p>
            <a:pPr lvl="1"/>
            <a:r>
              <a:rPr lang="en-US" dirty="0" smtClean="0"/>
              <a:t>Tense errors (see handout)</a:t>
            </a:r>
          </a:p>
          <a:p>
            <a:pPr lvl="1"/>
            <a:r>
              <a:rPr lang="en-US" dirty="0" smtClean="0"/>
              <a:t>Subject-verb agreement</a:t>
            </a:r>
          </a:p>
          <a:p>
            <a:pPr lvl="1"/>
            <a:r>
              <a:rPr lang="en-US" dirty="0" smtClean="0"/>
              <a:t>Parallelism errors</a:t>
            </a:r>
          </a:p>
          <a:p>
            <a:pPr lvl="1"/>
            <a:r>
              <a:rPr lang="en-US" dirty="0" smtClean="0">
                <a:solidFill>
                  <a:srgbClr val="FF0000"/>
                </a:solidFill>
                <a:effectLst>
                  <a:outerShdw blurRad="38100" dist="38100" dir="2700000" algn="tl">
                    <a:srgbClr val="000000">
                      <a:alpha val="43137"/>
                    </a:srgbClr>
                  </a:outerShdw>
                </a:effectLst>
              </a:rPr>
              <a:t>Active vs. passive voice (use active!)</a:t>
            </a:r>
          </a:p>
          <a:p>
            <a:pPr marL="457200" lvl="1" indent="0">
              <a:buNone/>
            </a:pPr>
            <a:endParaRPr lang="en-US" dirty="0"/>
          </a:p>
        </p:txBody>
      </p:sp>
    </p:spTree>
    <p:extLst>
      <p:ext uri="{BB962C8B-B14F-4D97-AF65-F5344CB8AC3E}">
        <p14:creationId xmlns:p14="http://schemas.microsoft.com/office/powerpoint/2010/main" val="400993495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effectLst>
                  <a:outerShdw blurRad="38100" dist="38100" dir="2700000" algn="tl">
                    <a:srgbClr val="000000">
                      <a:alpha val="43137"/>
                    </a:srgbClr>
                  </a:outerShdw>
                </a:effectLst>
              </a:rPr>
              <a:t>ACTIVE vs. PASSIVE VOICE</a:t>
            </a:r>
            <a:endParaRPr lang="en-US" dirty="0">
              <a:solidFill>
                <a:srgbClr val="FF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pPr marL="457200" lvl="1" indent="0">
              <a:buNone/>
            </a:pPr>
            <a:r>
              <a:rPr lang="en-US" sz="3600" dirty="0" smtClean="0"/>
              <a:t>Always use </a:t>
            </a:r>
            <a:r>
              <a:rPr lang="en-US" sz="3600" dirty="0"/>
              <a:t>active</a:t>
            </a:r>
            <a:r>
              <a:rPr lang="en-US" sz="3600" dirty="0" smtClean="0"/>
              <a:t>!</a:t>
            </a:r>
            <a:endParaRPr lang="en-US" sz="3600" dirty="0"/>
          </a:p>
          <a:p>
            <a:pPr marL="457200" lvl="1" indent="0">
              <a:buNone/>
            </a:pPr>
            <a:r>
              <a:rPr lang="en-US" dirty="0"/>
              <a:t>Active:</a:t>
            </a:r>
            <a:endParaRPr lang="en-US" dirty="0" smtClean="0"/>
          </a:p>
          <a:p>
            <a:pPr marL="457200" lvl="1" indent="0">
              <a:buNone/>
            </a:pPr>
            <a:r>
              <a:rPr lang="en-US" dirty="0" smtClean="0">
                <a:solidFill>
                  <a:srgbClr val="FF0000"/>
                </a:solidFill>
                <a:effectLst>
                  <a:outerShdw blurRad="38100" dist="38100" dir="2700000" algn="tl">
                    <a:srgbClr val="000000">
                      <a:alpha val="43137"/>
                    </a:srgbClr>
                  </a:outerShdw>
                </a:effectLst>
              </a:rPr>
              <a:t>He</a:t>
            </a:r>
            <a:r>
              <a:rPr lang="en-US" dirty="0" smtClean="0"/>
              <a:t>                   </a:t>
            </a:r>
            <a:r>
              <a:rPr lang="en-US" dirty="0" smtClean="0">
                <a:solidFill>
                  <a:srgbClr val="FF0000"/>
                </a:solidFill>
                <a:effectLst>
                  <a:outerShdw blurRad="38100" dist="38100" dir="2700000" algn="tl">
                    <a:srgbClr val="000000">
                      <a:alpha val="43137"/>
                    </a:srgbClr>
                  </a:outerShdw>
                </a:effectLst>
              </a:rPr>
              <a:t>hit</a:t>
            </a:r>
            <a:r>
              <a:rPr lang="en-US" dirty="0" smtClean="0"/>
              <a:t>                     </a:t>
            </a:r>
            <a:r>
              <a:rPr lang="en-US" dirty="0" smtClean="0">
                <a:solidFill>
                  <a:srgbClr val="FF0000"/>
                </a:solidFill>
                <a:effectLst>
                  <a:outerShdw blurRad="38100" dist="38100" dir="2700000" algn="tl">
                    <a:srgbClr val="000000">
                      <a:alpha val="43137"/>
                    </a:srgbClr>
                  </a:outerShdw>
                </a:effectLst>
              </a:rPr>
              <a:t>the ball.</a:t>
            </a:r>
            <a:endParaRPr lang="en-US" dirty="0"/>
          </a:p>
          <a:p>
            <a:pPr marL="457200" lvl="1" indent="0">
              <a:buNone/>
            </a:pPr>
            <a:r>
              <a:rPr lang="en-US" dirty="0" smtClean="0"/>
              <a:t>(subject)  (present verb)  (</a:t>
            </a:r>
            <a:r>
              <a:rPr lang="en-US" dirty="0"/>
              <a:t>direct object</a:t>
            </a:r>
            <a:r>
              <a:rPr lang="en-US" dirty="0" smtClean="0"/>
              <a:t>)</a:t>
            </a:r>
          </a:p>
          <a:p>
            <a:pPr marL="457200" lvl="1" indent="0">
              <a:buNone/>
            </a:pPr>
            <a:endParaRPr lang="en-US" dirty="0"/>
          </a:p>
          <a:p>
            <a:pPr marL="457200" lvl="1" indent="0">
              <a:buNone/>
            </a:pPr>
            <a:r>
              <a:rPr lang="en-US" dirty="0"/>
              <a:t>Passive:</a:t>
            </a:r>
            <a:r>
              <a:rPr lang="en-US" dirty="0">
                <a:solidFill>
                  <a:srgbClr val="FF0000"/>
                </a:solidFill>
                <a:effectLst>
                  <a:outerShdw blurRad="38100" dist="38100" dir="2700000" algn="tl">
                    <a:srgbClr val="000000">
                      <a:alpha val="43137"/>
                    </a:srgbClr>
                  </a:outerShdw>
                </a:effectLst>
              </a:rPr>
              <a:t> </a:t>
            </a:r>
            <a:endParaRPr lang="en-US" dirty="0"/>
          </a:p>
          <a:p>
            <a:pPr marL="457200" lvl="1" indent="0">
              <a:buNone/>
            </a:pPr>
            <a:r>
              <a:rPr lang="en-US" dirty="0" smtClean="0">
                <a:solidFill>
                  <a:srgbClr val="FF0000"/>
                </a:solidFill>
                <a:effectLst>
                  <a:outerShdw blurRad="38100" dist="38100" dir="2700000" algn="tl">
                    <a:srgbClr val="000000">
                      <a:alpha val="43137"/>
                    </a:srgbClr>
                  </a:outerShdw>
                </a:effectLst>
              </a:rPr>
              <a:t>The </a:t>
            </a:r>
            <a:r>
              <a:rPr lang="en-US" dirty="0">
                <a:solidFill>
                  <a:srgbClr val="FF0000"/>
                </a:solidFill>
                <a:effectLst>
                  <a:outerShdw blurRad="38100" dist="38100" dir="2700000" algn="tl">
                    <a:srgbClr val="000000">
                      <a:alpha val="43137"/>
                    </a:srgbClr>
                  </a:outerShdw>
                </a:effectLst>
              </a:rPr>
              <a:t>ball </a:t>
            </a:r>
            <a:r>
              <a:rPr lang="en-US" dirty="0" smtClean="0">
                <a:solidFill>
                  <a:srgbClr val="FF0000"/>
                </a:solidFill>
                <a:effectLst>
                  <a:outerShdw blurRad="38100" dist="38100" dir="2700000" algn="tl">
                    <a:srgbClr val="000000">
                      <a:alpha val="43137"/>
                    </a:srgbClr>
                  </a:outerShdw>
                </a:effectLst>
              </a:rPr>
              <a:t>                    was </a:t>
            </a:r>
            <a:r>
              <a:rPr lang="en-US" dirty="0">
                <a:solidFill>
                  <a:srgbClr val="FF0000"/>
                </a:solidFill>
                <a:effectLst>
                  <a:outerShdw blurRad="38100" dist="38100" dir="2700000" algn="tl">
                    <a:srgbClr val="000000">
                      <a:alpha val="43137"/>
                    </a:srgbClr>
                  </a:outerShdw>
                </a:effectLst>
              </a:rPr>
              <a:t>hit </a:t>
            </a:r>
            <a:r>
              <a:rPr lang="en-US" dirty="0" smtClean="0">
                <a:solidFill>
                  <a:srgbClr val="FF0000"/>
                </a:solidFill>
                <a:effectLst>
                  <a:outerShdw blurRad="38100" dist="38100" dir="2700000" algn="tl">
                    <a:srgbClr val="000000">
                      <a:alpha val="43137"/>
                    </a:srgbClr>
                  </a:outerShdw>
                </a:effectLst>
              </a:rPr>
              <a:t>                   by him.</a:t>
            </a:r>
          </a:p>
          <a:p>
            <a:pPr marL="457200" lvl="1" indent="0">
              <a:buNone/>
            </a:pPr>
            <a:r>
              <a:rPr lang="en-US" dirty="0" smtClean="0"/>
              <a:t>(</a:t>
            </a:r>
            <a:r>
              <a:rPr lang="en-US" dirty="0"/>
              <a:t>direct object) </a:t>
            </a:r>
            <a:r>
              <a:rPr lang="en-US" dirty="0" smtClean="0"/>
              <a:t>(present perfect verb) (</a:t>
            </a:r>
            <a:r>
              <a:rPr lang="en-US" dirty="0"/>
              <a:t>no subject)</a:t>
            </a:r>
          </a:p>
        </p:txBody>
      </p:sp>
    </p:spTree>
    <p:extLst>
      <p:ext uri="{BB962C8B-B14F-4D97-AF65-F5344CB8AC3E}">
        <p14:creationId xmlns:p14="http://schemas.microsoft.com/office/powerpoint/2010/main" val="228417108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GRAMMATICAL ERRORS</a:t>
            </a:r>
            <a:endParaRPr lang="en-US" dirty="0"/>
          </a:p>
        </p:txBody>
      </p:sp>
      <p:sp>
        <p:nvSpPr>
          <p:cNvPr id="3" name="Content Placeholder 2"/>
          <p:cNvSpPr>
            <a:spLocks noGrp="1"/>
          </p:cNvSpPr>
          <p:nvPr>
            <p:ph idx="1"/>
          </p:nvPr>
        </p:nvSpPr>
        <p:spPr/>
        <p:txBody>
          <a:bodyPr/>
          <a:lstStyle/>
          <a:p>
            <a:r>
              <a:rPr lang="en-US" dirty="0" smtClean="0"/>
              <a:t>unidiomatic expressions, redundancy</a:t>
            </a:r>
          </a:p>
          <a:p>
            <a:r>
              <a:rPr lang="en-US" dirty="0" smtClean="0"/>
              <a:t>verbal errors</a:t>
            </a:r>
          </a:p>
          <a:p>
            <a:r>
              <a:rPr lang="en-US" dirty="0" smtClean="0">
                <a:solidFill>
                  <a:srgbClr val="FF0000"/>
                </a:solidFill>
                <a:effectLst>
                  <a:outerShdw blurRad="38100" dist="38100" dir="2700000" algn="tl">
                    <a:srgbClr val="000000">
                      <a:alpha val="43137"/>
                    </a:srgbClr>
                  </a:outerShdw>
                </a:effectLst>
              </a:rPr>
              <a:t>PARALLELISM ERRORS</a:t>
            </a:r>
          </a:p>
          <a:p>
            <a:pPr marL="0" indent="0">
              <a:buNone/>
            </a:pPr>
            <a:endParaRPr lang="en-US" dirty="0" smtClean="0">
              <a:solidFill>
                <a:srgbClr val="FF0000"/>
              </a:solidFill>
              <a:effectLst>
                <a:outerShdw blurRad="38100" dist="38100" dir="2700000" algn="tl">
                  <a:srgbClr val="000000">
                    <a:alpha val="43137"/>
                  </a:srgbClr>
                </a:outerShdw>
              </a:effectLst>
            </a:endParaRPr>
          </a:p>
          <a:p>
            <a:pPr marL="457200" lvl="1" indent="0">
              <a:buNone/>
            </a:pPr>
            <a:endParaRPr lang="en-US" dirty="0" smtClean="0"/>
          </a:p>
          <a:p>
            <a:pPr lvl="1"/>
            <a:endParaRPr lang="en-US" dirty="0"/>
          </a:p>
        </p:txBody>
      </p:sp>
    </p:spTree>
    <p:extLst>
      <p:ext uri="{BB962C8B-B14F-4D97-AF65-F5344CB8AC3E}">
        <p14:creationId xmlns:p14="http://schemas.microsoft.com/office/powerpoint/2010/main" val="355698631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effectLst>
                  <a:outerShdw blurRad="38100" dist="38100" dir="2700000" algn="tl">
                    <a:srgbClr val="000000">
                      <a:alpha val="43137"/>
                    </a:srgbClr>
                  </a:outerShdw>
                </a:effectLst>
              </a:rPr>
              <a:t>PARALLELISM ERRORS</a:t>
            </a:r>
            <a:endParaRPr lang="en-US" dirty="0">
              <a:solidFill>
                <a:srgbClr val="FF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pPr marL="457200" lvl="1" indent="0">
              <a:buNone/>
            </a:pPr>
            <a:r>
              <a:rPr lang="en-US" dirty="0"/>
              <a:t>Rachael thought her art would be as understandable </a:t>
            </a:r>
            <a:r>
              <a:rPr lang="en-US" dirty="0">
                <a:solidFill>
                  <a:srgbClr val="FF0000"/>
                </a:solidFill>
                <a:effectLst>
                  <a:outerShdw blurRad="38100" dist="38100" dir="2700000" algn="tl">
                    <a:srgbClr val="000000">
                      <a:alpha val="43137"/>
                    </a:srgbClr>
                  </a:outerShdw>
                </a:effectLst>
              </a:rPr>
              <a:t>to a critic </a:t>
            </a:r>
            <a:r>
              <a:rPr lang="en-US" dirty="0"/>
              <a:t>with an art degree </a:t>
            </a:r>
            <a:r>
              <a:rPr lang="en-US" strike="sngStrike" dirty="0">
                <a:solidFill>
                  <a:srgbClr val="FF0000"/>
                </a:solidFill>
                <a:effectLst>
                  <a:outerShdw blurRad="38100" dist="38100" dir="2700000" algn="tl">
                    <a:srgbClr val="000000">
                      <a:alpha val="43137"/>
                    </a:srgbClr>
                  </a:outerShdw>
                </a:effectLst>
              </a:rPr>
              <a:t>as a person</a:t>
            </a:r>
            <a:r>
              <a:rPr lang="en-US" dirty="0">
                <a:solidFill>
                  <a:srgbClr val="FF0000"/>
                </a:solidFill>
                <a:effectLst>
                  <a:outerShdw blurRad="38100" dist="38100" dir="2700000" algn="tl">
                    <a:srgbClr val="000000">
                      <a:alpha val="43137"/>
                    </a:srgbClr>
                  </a:outerShdw>
                </a:effectLst>
              </a:rPr>
              <a:t> </a:t>
            </a:r>
            <a:r>
              <a:rPr lang="en-US" dirty="0"/>
              <a:t>on the street.</a:t>
            </a:r>
          </a:p>
          <a:p>
            <a:pPr marL="457200" lvl="1" indent="0">
              <a:buNone/>
            </a:pPr>
            <a:endParaRPr lang="en-US" dirty="0"/>
          </a:p>
          <a:p>
            <a:pPr marL="457200" lvl="1" indent="0">
              <a:buNone/>
            </a:pPr>
            <a:r>
              <a:rPr lang="en-US" dirty="0"/>
              <a:t>Rachael thought her art would be as understandable </a:t>
            </a:r>
            <a:r>
              <a:rPr lang="en-US" dirty="0">
                <a:solidFill>
                  <a:srgbClr val="FF0000"/>
                </a:solidFill>
                <a:effectLst>
                  <a:outerShdw blurRad="38100" dist="38100" dir="2700000" algn="tl">
                    <a:srgbClr val="000000">
                      <a:alpha val="43137"/>
                    </a:srgbClr>
                  </a:outerShdw>
                </a:effectLst>
              </a:rPr>
              <a:t>to a critic </a:t>
            </a:r>
            <a:r>
              <a:rPr lang="en-US" dirty="0"/>
              <a:t>with an art degree </a:t>
            </a:r>
            <a:r>
              <a:rPr lang="en-US" dirty="0">
                <a:solidFill>
                  <a:srgbClr val="FF0000"/>
                </a:solidFill>
                <a:effectLst>
                  <a:outerShdw blurRad="38100" dist="38100" dir="2700000" algn="tl">
                    <a:srgbClr val="000000">
                      <a:alpha val="43137"/>
                    </a:srgbClr>
                  </a:outerShdw>
                </a:effectLst>
              </a:rPr>
              <a:t>as to a person </a:t>
            </a:r>
            <a:r>
              <a:rPr lang="en-US" dirty="0"/>
              <a:t>on the street.</a:t>
            </a:r>
          </a:p>
          <a:p>
            <a:pPr marL="0" indent="0">
              <a:buNone/>
            </a:pPr>
            <a:r>
              <a:rPr lang="en-US" sz="2800" dirty="0" smtClean="0"/>
              <a:t>(two prepositional phrases, each beginning with </a:t>
            </a:r>
            <a:r>
              <a:rPr lang="en-US" sz="2800" i="1" dirty="0" smtClean="0"/>
              <a:t>to)</a:t>
            </a:r>
            <a:endParaRPr lang="en-US" sz="2800" dirty="0"/>
          </a:p>
        </p:txBody>
      </p:sp>
    </p:spTree>
    <p:extLst>
      <p:ext uri="{BB962C8B-B14F-4D97-AF65-F5344CB8AC3E}">
        <p14:creationId xmlns:p14="http://schemas.microsoft.com/office/powerpoint/2010/main" val="310189570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effectLst>
                  <a:outerShdw blurRad="38100" dist="38100" dir="2700000" algn="tl">
                    <a:srgbClr val="000000">
                      <a:alpha val="43137"/>
                    </a:srgbClr>
                  </a:outerShdw>
                </a:effectLst>
              </a:rPr>
              <a:t>PARALLELISM ERRORS</a:t>
            </a:r>
            <a:endParaRPr lang="en-US" dirty="0">
              <a:solidFill>
                <a:srgbClr val="FF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In </a:t>
            </a:r>
            <a:r>
              <a:rPr lang="en-US" dirty="0"/>
              <a:t>her praise of yearbook camp, </a:t>
            </a:r>
            <a:r>
              <a:rPr lang="en-US" dirty="0" smtClean="0"/>
              <a:t>our advisor mentioned </a:t>
            </a:r>
            <a:r>
              <a:rPr lang="en-US" sz="2000" dirty="0" smtClean="0"/>
              <a:t>(1)</a:t>
            </a:r>
            <a:r>
              <a:rPr lang="en-US" dirty="0" smtClean="0"/>
              <a:t> </a:t>
            </a:r>
            <a:r>
              <a:rPr lang="en-US" dirty="0" smtClean="0">
                <a:solidFill>
                  <a:srgbClr val="FF0000"/>
                </a:solidFill>
                <a:effectLst>
                  <a:outerShdw blurRad="38100" dist="38100" dir="2700000" algn="tl">
                    <a:srgbClr val="000000">
                      <a:alpha val="43137"/>
                    </a:srgbClr>
                  </a:outerShdw>
                </a:effectLst>
              </a:rPr>
              <a:t>the </a:t>
            </a:r>
            <a:r>
              <a:rPr lang="en-US" dirty="0">
                <a:solidFill>
                  <a:srgbClr val="FF0000"/>
                </a:solidFill>
                <a:effectLst>
                  <a:outerShdw blurRad="38100" dist="38100" dir="2700000" algn="tl">
                    <a:srgbClr val="000000">
                      <a:alpha val="43137"/>
                    </a:srgbClr>
                  </a:outerShdw>
                </a:effectLst>
              </a:rPr>
              <a:t>good food</a:t>
            </a:r>
            <a:r>
              <a:rPr lang="en-US" dirty="0"/>
              <a:t>, </a:t>
            </a:r>
            <a:r>
              <a:rPr lang="en-US" sz="2000" dirty="0" smtClean="0"/>
              <a:t>(2)</a:t>
            </a:r>
            <a:r>
              <a:rPr lang="en-US" dirty="0" smtClean="0"/>
              <a:t> </a:t>
            </a:r>
            <a:r>
              <a:rPr lang="en-US" dirty="0" smtClean="0">
                <a:solidFill>
                  <a:srgbClr val="FF0000"/>
                </a:solidFill>
                <a:effectLst>
                  <a:outerShdw blurRad="38100" dist="38100" dir="2700000" algn="tl">
                    <a:srgbClr val="000000">
                      <a:alpha val="43137"/>
                    </a:srgbClr>
                  </a:outerShdw>
                </a:effectLst>
              </a:rPr>
              <a:t>that </a:t>
            </a:r>
            <a:r>
              <a:rPr lang="en-US" dirty="0">
                <a:solidFill>
                  <a:srgbClr val="FF0000"/>
                </a:solidFill>
                <a:effectLst>
                  <a:outerShdw blurRad="38100" dist="38100" dir="2700000" algn="tl">
                    <a:srgbClr val="000000">
                      <a:alpha val="43137"/>
                    </a:srgbClr>
                  </a:outerShdw>
                </a:effectLst>
              </a:rPr>
              <a:t>the </a:t>
            </a:r>
            <a:r>
              <a:rPr lang="en-US" dirty="0" smtClean="0">
                <a:solidFill>
                  <a:srgbClr val="FF0000"/>
                </a:solidFill>
                <a:effectLst>
                  <a:outerShdw blurRad="38100" dist="38100" dir="2700000" algn="tl">
                    <a:srgbClr val="000000">
                      <a:alpha val="43137"/>
                    </a:srgbClr>
                  </a:outerShdw>
                </a:effectLst>
              </a:rPr>
              <a:t>location </a:t>
            </a:r>
            <a:r>
              <a:rPr lang="en-US" dirty="0">
                <a:solidFill>
                  <a:srgbClr val="FF0000"/>
                </a:solidFill>
                <a:effectLst>
                  <a:outerShdw blurRad="38100" dist="38100" dir="2700000" algn="tl">
                    <a:srgbClr val="000000">
                      <a:alpha val="43137"/>
                    </a:srgbClr>
                  </a:outerShdw>
                </a:effectLst>
              </a:rPr>
              <a:t>was perfect</a:t>
            </a:r>
            <a:r>
              <a:rPr lang="en-US" dirty="0"/>
              <a:t>, and </a:t>
            </a:r>
            <a:r>
              <a:rPr lang="en-US" sz="2000" dirty="0" smtClean="0"/>
              <a:t>(3)</a:t>
            </a:r>
            <a:r>
              <a:rPr lang="en-US" dirty="0" smtClean="0"/>
              <a:t> </a:t>
            </a:r>
            <a:r>
              <a:rPr lang="en-US" dirty="0" smtClean="0">
                <a:solidFill>
                  <a:srgbClr val="FF0000"/>
                </a:solidFill>
                <a:effectLst>
                  <a:outerShdw blurRad="38100" dist="38100" dir="2700000" algn="tl">
                    <a:srgbClr val="000000">
                      <a:alpha val="43137"/>
                    </a:srgbClr>
                  </a:outerShdw>
                </a:effectLst>
              </a:rPr>
              <a:t>that </a:t>
            </a:r>
            <a:r>
              <a:rPr lang="en-US" dirty="0">
                <a:solidFill>
                  <a:srgbClr val="FF0000"/>
                </a:solidFill>
                <a:effectLst>
                  <a:outerShdw blurRad="38100" dist="38100" dir="2700000" algn="tl">
                    <a:srgbClr val="000000">
                      <a:alpha val="43137"/>
                    </a:srgbClr>
                  </a:outerShdw>
                </a:effectLst>
              </a:rPr>
              <a:t>the camaraderie was </a:t>
            </a:r>
            <a:r>
              <a:rPr lang="en-US" dirty="0" smtClean="0">
                <a:solidFill>
                  <a:srgbClr val="FF0000"/>
                </a:solidFill>
                <a:effectLst>
                  <a:outerShdw blurRad="38100" dist="38100" dir="2700000" algn="tl">
                    <a:srgbClr val="000000">
                      <a:alpha val="43137"/>
                    </a:srgbClr>
                  </a:outerShdw>
                </a:effectLst>
              </a:rPr>
              <a:t>superb</a:t>
            </a:r>
            <a:r>
              <a:rPr lang="en-US" dirty="0" smtClean="0"/>
              <a:t>.</a:t>
            </a:r>
          </a:p>
          <a:p>
            <a:pPr marL="0" indent="0">
              <a:buNone/>
            </a:pPr>
            <a:r>
              <a:rPr lang="en-US" sz="3000" dirty="0" smtClean="0"/>
              <a:t>(The mistake = three items: one adjective-noun phrase, and two noun clauses.)</a:t>
            </a:r>
          </a:p>
          <a:p>
            <a:pPr marL="0" indent="0">
              <a:buNone/>
            </a:pPr>
            <a:endParaRPr lang="en-US" dirty="0" smtClean="0"/>
          </a:p>
          <a:p>
            <a:pPr marL="0" indent="0">
              <a:buNone/>
            </a:pPr>
            <a:r>
              <a:rPr lang="en-US" dirty="0" smtClean="0"/>
              <a:t>In </a:t>
            </a:r>
            <a:r>
              <a:rPr lang="en-US" dirty="0"/>
              <a:t>her praise of yearbook camp, our advisor mentioned the good food, </a:t>
            </a:r>
            <a:r>
              <a:rPr lang="en-US" dirty="0" smtClean="0"/>
              <a:t>the perfect location, </a:t>
            </a:r>
            <a:r>
              <a:rPr lang="en-US" dirty="0"/>
              <a:t>and </a:t>
            </a:r>
            <a:r>
              <a:rPr lang="en-US" dirty="0" smtClean="0"/>
              <a:t>the superb camaraderie.</a:t>
            </a:r>
          </a:p>
          <a:p>
            <a:pPr marL="0" indent="0">
              <a:buNone/>
            </a:pPr>
            <a:r>
              <a:rPr lang="en-US" sz="3000" dirty="0" smtClean="0"/>
              <a:t>(Now all three items are adjective-noun phrases.)</a:t>
            </a:r>
          </a:p>
          <a:p>
            <a:pPr marL="0" indent="0">
              <a:buNone/>
            </a:pPr>
            <a:endParaRPr lang="en-US" dirty="0"/>
          </a:p>
          <a:p>
            <a:pPr marL="0" indent="0">
              <a:buNone/>
            </a:pPr>
            <a:endParaRPr lang="en-US" dirty="0" smtClean="0"/>
          </a:p>
        </p:txBody>
      </p:sp>
    </p:spTree>
    <p:extLst>
      <p:ext uri="{BB962C8B-B14F-4D97-AF65-F5344CB8AC3E}">
        <p14:creationId xmlns:p14="http://schemas.microsoft.com/office/powerpoint/2010/main" val="107771963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GRAMMATICAL ERRORS</a:t>
            </a:r>
            <a:endParaRPr lang="en-US" dirty="0"/>
          </a:p>
        </p:txBody>
      </p:sp>
      <p:sp>
        <p:nvSpPr>
          <p:cNvPr id="3" name="Content Placeholder 2"/>
          <p:cNvSpPr>
            <a:spLocks noGrp="1"/>
          </p:cNvSpPr>
          <p:nvPr>
            <p:ph idx="1"/>
          </p:nvPr>
        </p:nvSpPr>
        <p:spPr/>
        <p:txBody>
          <a:bodyPr/>
          <a:lstStyle/>
          <a:p>
            <a:r>
              <a:rPr lang="en-US" dirty="0" smtClean="0"/>
              <a:t>unidiomatic expressions, redundancy</a:t>
            </a:r>
          </a:p>
          <a:p>
            <a:r>
              <a:rPr lang="en-US" dirty="0" smtClean="0"/>
              <a:t>verbal errors</a:t>
            </a:r>
          </a:p>
          <a:p>
            <a:r>
              <a:rPr lang="en-US" dirty="0" smtClean="0"/>
              <a:t>parallelism errors</a:t>
            </a:r>
          </a:p>
          <a:p>
            <a:r>
              <a:rPr lang="en-US" dirty="0" smtClean="0">
                <a:solidFill>
                  <a:srgbClr val="FF0000"/>
                </a:solidFill>
                <a:effectLst>
                  <a:outerShdw blurRad="38100" dist="38100" dir="2700000" algn="tl">
                    <a:srgbClr val="000000">
                      <a:alpha val="43137"/>
                    </a:srgbClr>
                  </a:outerShdw>
                </a:effectLst>
              </a:rPr>
              <a:t>DANGLING OR MISPLACED MODIFIERS</a:t>
            </a:r>
          </a:p>
          <a:p>
            <a:pPr marL="457200" lvl="1" indent="0">
              <a:buNone/>
            </a:pPr>
            <a:endParaRPr lang="en-US" dirty="0" smtClean="0"/>
          </a:p>
          <a:p>
            <a:pPr lvl="1"/>
            <a:endParaRPr lang="en-US" dirty="0" smtClean="0"/>
          </a:p>
          <a:p>
            <a:pPr lvl="1"/>
            <a:endParaRPr lang="en-US" dirty="0"/>
          </a:p>
        </p:txBody>
      </p:sp>
    </p:spTree>
    <p:extLst>
      <p:ext uri="{BB962C8B-B14F-4D97-AF65-F5344CB8AC3E}">
        <p14:creationId xmlns:p14="http://schemas.microsoft.com/office/powerpoint/2010/main" val="147473369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effectLst>
                  <a:outerShdw blurRad="38100" dist="38100" dir="2700000" algn="tl">
                    <a:srgbClr val="000000">
                      <a:alpha val="43137"/>
                    </a:srgbClr>
                  </a:outerShdw>
                </a:effectLst>
              </a:rPr>
              <a:t>MODIFIER ERRORS</a:t>
            </a:r>
            <a:endParaRPr lang="en-US" dirty="0">
              <a:solidFill>
                <a:srgbClr val="FF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pPr marL="0" indent="0">
              <a:buNone/>
            </a:pPr>
            <a:endParaRPr lang="en-US" dirty="0" smtClean="0"/>
          </a:p>
          <a:p>
            <a:pPr marL="0" indent="0">
              <a:buNone/>
            </a:pPr>
            <a:r>
              <a:rPr lang="en-US" dirty="0" smtClean="0"/>
              <a:t>Modifiers = </a:t>
            </a:r>
            <a:r>
              <a:rPr lang="en-US" dirty="0"/>
              <a:t>participial </a:t>
            </a:r>
            <a:r>
              <a:rPr lang="en-US" dirty="0" smtClean="0"/>
              <a:t>phrases or adjective clauses that describe (modify) nouns.  They </a:t>
            </a:r>
            <a:r>
              <a:rPr lang="en-US" u="sng" dirty="0" smtClean="0"/>
              <a:t>must be placed</a:t>
            </a:r>
            <a:r>
              <a:rPr lang="en-US" dirty="0" smtClean="0"/>
              <a:t> before or after the noun they modify.</a:t>
            </a:r>
          </a:p>
          <a:p>
            <a:pPr marL="0" indent="0">
              <a:buNone/>
            </a:pPr>
            <a:endParaRPr lang="en-US" u="sng" dirty="0" smtClean="0"/>
          </a:p>
          <a:p>
            <a:pPr marL="0" indent="0">
              <a:buNone/>
            </a:pPr>
            <a:r>
              <a:rPr lang="en-US" dirty="0" smtClean="0"/>
              <a:t>Let’s first define the terms and see correct examples.</a:t>
            </a:r>
          </a:p>
          <a:p>
            <a:pPr marL="0" indent="0">
              <a:buNone/>
            </a:pPr>
            <a:endParaRPr lang="en-US" u="sng" dirty="0"/>
          </a:p>
        </p:txBody>
      </p:sp>
    </p:spTree>
    <p:extLst>
      <p:ext uri="{BB962C8B-B14F-4D97-AF65-F5344CB8AC3E}">
        <p14:creationId xmlns:p14="http://schemas.microsoft.com/office/powerpoint/2010/main" val="231685562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effectLst>
                  <a:outerShdw blurRad="38100" dist="38100" dir="2700000" algn="tl">
                    <a:srgbClr val="000000">
                      <a:alpha val="43137"/>
                    </a:srgbClr>
                  </a:outerShdw>
                </a:effectLst>
              </a:rPr>
              <a:t>MODIFIER ERRORS</a:t>
            </a:r>
            <a:endParaRPr lang="en-US" dirty="0">
              <a:solidFill>
                <a:srgbClr val="FF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92500" lnSpcReduction="20000"/>
          </a:bodyPr>
          <a:lstStyle/>
          <a:p>
            <a:pPr marL="0" indent="0">
              <a:buNone/>
            </a:pPr>
            <a:r>
              <a:rPr lang="en-US" u="sng" dirty="0" smtClean="0"/>
              <a:t>Participial Phrases:</a:t>
            </a:r>
            <a:r>
              <a:rPr lang="en-US" dirty="0" smtClean="0"/>
              <a:t> begin with a present participle (an –</a:t>
            </a:r>
            <a:r>
              <a:rPr lang="en-US" dirty="0" err="1" smtClean="0"/>
              <a:t>ing</a:t>
            </a:r>
            <a:r>
              <a:rPr lang="en-US" dirty="0" smtClean="0"/>
              <a:t> verb) or a past participle (usually an –</a:t>
            </a:r>
            <a:r>
              <a:rPr lang="en-US" dirty="0" err="1" smtClean="0"/>
              <a:t>ed</a:t>
            </a:r>
            <a:r>
              <a:rPr lang="en-US" dirty="0"/>
              <a:t> </a:t>
            </a:r>
            <a:r>
              <a:rPr lang="en-US" dirty="0" smtClean="0"/>
              <a:t>or -en verb) plus a phrase (usually a prepositional phrase).  They </a:t>
            </a:r>
            <a:r>
              <a:rPr lang="en-US" u="sng" dirty="0" smtClean="0"/>
              <a:t>must</a:t>
            </a:r>
            <a:r>
              <a:rPr lang="en-US" dirty="0" smtClean="0"/>
              <a:t> be located right before or after the noun they modify.</a:t>
            </a:r>
          </a:p>
          <a:p>
            <a:pPr marL="0" indent="0">
              <a:buNone/>
            </a:pPr>
            <a:endParaRPr lang="en-US" dirty="0" smtClean="0"/>
          </a:p>
          <a:p>
            <a:pPr marL="0" indent="0">
              <a:buNone/>
            </a:pPr>
            <a:r>
              <a:rPr lang="en-US" dirty="0" smtClean="0">
                <a:solidFill>
                  <a:srgbClr val="FF0000"/>
                </a:solidFill>
                <a:effectLst>
                  <a:outerShdw blurRad="38100" dist="38100" dir="2700000" algn="tl">
                    <a:srgbClr val="000000">
                      <a:alpha val="43137"/>
                    </a:srgbClr>
                  </a:outerShdw>
                </a:effectLst>
              </a:rPr>
              <a:t>Laughing hysterically at her joke</a:t>
            </a:r>
            <a:r>
              <a:rPr lang="en-US" dirty="0" smtClean="0"/>
              <a:t>, I tripped over a chair. </a:t>
            </a:r>
          </a:p>
          <a:p>
            <a:pPr marL="0" indent="0">
              <a:buNone/>
            </a:pPr>
            <a:endParaRPr lang="en-US" dirty="0" smtClean="0"/>
          </a:p>
          <a:p>
            <a:pPr marL="0" indent="0">
              <a:buNone/>
            </a:pPr>
            <a:r>
              <a:rPr lang="en-US" dirty="0" smtClean="0"/>
              <a:t>The lettuce, </a:t>
            </a:r>
            <a:r>
              <a:rPr lang="en-US" dirty="0" smtClean="0">
                <a:solidFill>
                  <a:srgbClr val="FF0000"/>
                </a:solidFill>
                <a:effectLst>
                  <a:outerShdw blurRad="38100" dist="38100" dir="2700000" algn="tl">
                    <a:srgbClr val="000000">
                      <a:alpha val="43137"/>
                    </a:srgbClr>
                  </a:outerShdw>
                </a:effectLst>
              </a:rPr>
              <a:t>wilted by the sun</a:t>
            </a:r>
            <a:r>
              <a:rPr lang="en-US" dirty="0" smtClean="0"/>
              <a:t>, looked unappetizing.</a:t>
            </a:r>
            <a:endParaRPr lang="en-US" dirty="0"/>
          </a:p>
        </p:txBody>
      </p:sp>
    </p:spTree>
    <p:extLst>
      <p:ext uri="{BB962C8B-B14F-4D97-AF65-F5344CB8AC3E}">
        <p14:creationId xmlns:p14="http://schemas.microsoft.com/office/powerpoint/2010/main" val="63575081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effectLst>
                  <a:outerShdw blurRad="38100" dist="38100" dir="2700000" algn="tl">
                    <a:srgbClr val="000000">
                      <a:alpha val="43137"/>
                    </a:srgbClr>
                  </a:outerShdw>
                </a:effectLst>
              </a:rPr>
              <a:t>MODIFIER ERRORS</a:t>
            </a:r>
            <a:endParaRPr lang="en-US" dirty="0">
              <a:solidFill>
                <a:srgbClr val="FF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77500" lnSpcReduction="20000"/>
          </a:bodyPr>
          <a:lstStyle/>
          <a:p>
            <a:pPr marL="0" indent="0">
              <a:buNone/>
            </a:pPr>
            <a:r>
              <a:rPr lang="en-US" u="sng" dirty="0"/>
              <a:t>Adjective clauses</a:t>
            </a:r>
            <a:r>
              <a:rPr lang="en-US" dirty="0"/>
              <a:t>: begin with </a:t>
            </a:r>
            <a:r>
              <a:rPr lang="en-US" i="1" dirty="0"/>
              <a:t>that, which, who, whom, whose, why, when, where</a:t>
            </a:r>
            <a:r>
              <a:rPr lang="en-US" dirty="0"/>
              <a:t>, followed by a subject and verb</a:t>
            </a:r>
            <a:r>
              <a:rPr lang="en-US" dirty="0" smtClean="0"/>
              <a:t>.</a:t>
            </a:r>
          </a:p>
          <a:p>
            <a:pPr marL="0" indent="0">
              <a:buNone/>
            </a:pPr>
            <a:endParaRPr lang="en-US" u="sng" dirty="0"/>
          </a:p>
          <a:p>
            <a:pPr marL="0" indent="0">
              <a:buNone/>
            </a:pPr>
            <a:r>
              <a:rPr lang="en-US" dirty="0"/>
              <a:t>Diane felt manipulated by her beagle Santana, </a:t>
            </a:r>
            <a:r>
              <a:rPr lang="en-US" dirty="0">
                <a:solidFill>
                  <a:srgbClr val="FF0000"/>
                </a:solidFill>
                <a:effectLst>
                  <a:outerShdw blurRad="38100" dist="38100" dir="2700000" algn="tl">
                    <a:srgbClr val="000000">
                      <a:alpha val="43137"/>
                    </a:srgbClr>
                  </a:outerShdw>
                </a:effectLst>
              </a:rPr>
              <a:t>whose big, brown eyes pleaded for another cookie</a:t>
            </a:r>
            <a:r>
              <a:rPr lang="en-US" dirty="0" smtClean="0">
                <a:solidFill>
                  <a:srgbClr val="FF0000"/>
                </a:solidFill>
                <a:effectLst>
                  <a:outerShdw blurRad="38100" dist="38100" dir="2700000" algn="tl">
                    <a:srgbClr val="000000">
                      <a:alpha val="43137"/>
                    </a:srgbClr>
                  </a:outerShdw>
                </a:effectLst>
              </a:rPr>
              <a:t>.</a:t>
            </a:r>
          </a:p>
          <a:p>
            <a:pPr marL="0" indent="0">
              <a:buNone/>
            </a:pPr>
            <a:endParaRPr lang="en-US" dirty="0">
              <a:solidFill>
                <a:srgbClr val="FF0000"/>
              </a:solidFill>
              <a:effectLst>
                <a:outerShdw blurRad="38100" dist="38100" dir="2700000" algn="tl">
                  <a:srgbClr val="000000">
                    <a:alpha val="43137"/>
                  </a:srgbClr>
                </a:outerShdw>
              </a:effectLst>
            </a:endParaRPr>
          </a:p>
          <a:p>
            <a:pPr marL="0" indent="0">
              <a:buNone/>
            </a:pPr>
            <a:r>
              <a:rPr lang="en-US" dirty="0" smtClean="0"/>
              <a:t>Oreo </a:t>
            </a:r>
            <a:r>
              <a:rPr lang="en-US" dirty="0"/>
              <a:t>and </a:t>
            </a:r>
            <a:r>
              <a:rPr lang="en-US" dirty="0" err="1"/>
              <a:t>Skeeter</a:t>
            </a:r>
            <a:r>
              <a:rPr lang="en-US" dirty="0"/>
              <a:t>, Madison's two dogs, competed for the hardboiled egg </a:t>
            </a:r>
            <a:r>
              <a:rPr lang="en-US" dirty="0">
                <a:solidFill>
                  <a:srgbClr val="FF0000"/>
                </a:solidFill>
                <a:effectLst>
                  <a:outerShdw blurRad="38100" dist="38100" dir="2700000" algn="tl">
                    <a:srgbClr val="000000">
                      <a:alpha val="43137"/>
                    </a:srgbClr>
                  </a:outerShdw>
                </a:effectLst>
              </a:rPr>
              <a:t>that bounced across the kitchen floor</a:t>
            </a:r>
            <a:r>
              <a:rPr lang="en-US" dirty="0" smtClean="0">
                <a:solidFill>
                  <a:srgbClr val="FF0000"/>
                </a:solidFill>
                <a:effectLst>
                  <a:outerShdw blurRad="38100" dist="38100" dir="2700000" algn="tl">
                    <a:srgbClr val="000000">
                      <a:alpha val="43137"/>
                    </a:srgbClr>
                  </a:outerShdw>
                </a:effectLst>
              </a:rPr>
              <a:t>.</a:t>
            </a:r>
          </a:p>
          <a:p>
            <a:pPr marL="0" indent="0">
              <a:buNone/>
            </a:pPr>
            <a:endParaRPr lang="en-US" dirty="0">
              <a:solidFill>
                <a:srgbClr val="FF0000"/>
              </a:solidFill>
              <a:effectLst>
                <a:outerShdw blurRad="38100" dist="38100" dir="2700000" algn="tl">
                  <a:srgbClr val="000000">
                    <a:alpha val="43137"/>
                  </a:srgbClr>
                </a:outerShdw>
              </a:effectLst>
            </a:endParaRPr>
          </a:p>
          <a:p>
            <a:pPr marL="0" indent="0">
              <a:buNone/>
            </a:pPr>
            <a:r>
              <a:rPr lang="en-US" dirty="0"/>
              <a:t>Laughter erupted from </a:t>
            </a:r>
            <a:r>
              <a:rPr lang="en-US" dirty="0" err="1"/>
              <a:t>Annamarie</a:t>
            </a:r>
            <a:r>
              <a:rPr lang="en-US" dirty="0"/>
              <a:t>, </a:t>
            </a:r>
            <a:r>
              <a:rPr lang="en-US" dirty="0">
                <a:solidFill>
                  <a:srgbClr val="FF0000"/>
                </a:solidFill>
                <a:effectLst>
                  <a:outerShdw blurRad="38100" dist="38100" dir="2700000" algn="tl">
                    <a:srgbClr val="000000">
                      <a:alpha val="43137"/>
                    </a:srgbClr>
                  </a:outerShdw>
                </a:effectLst>
              </a:rPr>
              <a:t>who hiccupped for seven hours afterward.</a:t>
            </a:r>
          </a:p>
          <a:p>
            <a:pPr marL="0" indent="0">
              <a:buNone/>
            </a:pPr>
            <a:endParaRPr lang="en-US" dirty="0"/>
          </a:p>
        </p:txBody>
      </p:sp>
    </p:spTree>
    <p:extLst>
      <p:ext uri="{BB962C8B-B14F-4D97-AF65-F5344CB8AC3E}">
        <p14:creationId xmlns:p14="http://schemas.microsoft.com/office/powerpoint/2010/main" val="17964061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GMAT ESSAY TOPIC</a:t>
            </a:r>
            <a:endParaRPr lang="en-US" dirty="0"/>
          </a:p>
        </p:txBody>
      </p:sp>
      <p:sp>
        <p:nvSpPr>
          <p:cNvPr id="3" name="Content Placeholder 2"/>
          <p:cNvSpPr>
            <a:spLocks noGrp="1"/>
          </p:cNvSpPr>
          <p:nvPr>
            <p:ph idx="1"/>
          </p:nvPr>
        </p:nvSpPr>
        <p:spPr/>
        <p:txBody>
          <a:bodyPr/>
          <a:lstStyle/>
          <a:p>
            <a:endParaRPr lang="en-US" dirty="0" smtClean="0"/>
          </a:p>
          <a:p>
            <a:r>
              <a:rPr lang="en-US" dirty="0" smtClean="0"/>
              <a:t>ANALYSIS OF AN </a:t>
            </a:r>
            <a:r>
              <a:rPr lang="en-US" dirty="0" smtClean="0">
                <a:solidFill>
                  <a:srgbClr val="FF0000"/>
                </a:solidFill>
                <a:effectLst>
                  <a:outerShdw blurRad="38100" dist="38100" dir="2700000" algn="tl">
                    <a:srgbClr val="000000">
                      <a:alpha val="43137"/>
                    </a:srgbClr>
                  </a:outerShdw>
                </a:effectLst>
              </a:rPr>
              <a:t>ARGUMENT</a:t>
            </a:r>
          </a:p>
          <a:p>
            <a:pPr lvl="1"/>
            <a:r>
              <a:rPr lang="en-US" dirty="0" smtClean="0"/>
              <a:t>Given the “source” and an “argument”</a:t>
            </a:r>
          </a:p>
          <a:p>
            <a:pPr lvl="1"/>
            <a:r>
              <a:rPr lang="en-US" dirty="0" smtClean="0"/>
              <a:t>Present an </a:t>
            </a:r>
            <a:r>
              <a:rPr lang="en-US" dirty="0" smtClean="0">
                <a:solidFill>
                  <a:srgbClr val="FF0000"/>
                </a:solidFill>
                <a:effectLst>
                  <a:outerShdw blurRad="38100" dist="38100" dir="2700000" algn="tl">
                    <a:srgbClr val="000000">
                      <a:alpha val="43137"/>
                    </a:srgbClr>
                  </a:outerShdw>
                </a:effectLst>
              </a:rPr>
              <a:t>OBJECTIVE CRITIQUE</a:t>
            </a:r>
          </a:p>
          <a:p>
            <a:pPr lvl="1"/>
            <a:r>
              <a:rPr lang="en-US" dirty="0" smtClean="0"/>
              <a:t>A hypothetical scenario</a:t>
            </a:r>
          </a:p>
          <a:p>
            <a:pPr lvl="1"/>
            <a:r>
              <a:rPr lang="en-US" dirty="0" smtClean="0"/>
              <a:t>“Most” Topics available on MBA website (</a:t>
            </a:r>
            <a:r>
              <a:rPr lang="en-US" dirty="0" smtClean="0">
                <a:hlinkClick r:id="rId2"/>
              </a:rPr>
              <a:t>www.mba.com</a:t>
            </a:r>
            <a:r>
              <a:rPr lang="en-US" dirty="0" smtClean="0"/>
              <a:t>) </a:t>
            </a:r>
            <a:endParaRPr lang="en-US" dirty="0"/>
          </a:p>
        </p:txBody>
      </p:sp>
    </p:spTree>
    <p:extLst>
      <p:ext uri="{BB962C8B-B14F-4D97-AF65-F5344CB8AC3E}">
        <p14:creationId xmlns:p14="http://schemas.microsoft.com/office/powerpoint/2010/main" val="319007696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effectLst>
                  <a:outerShdw blurRad="38100" dist="38100" dir="2700000" algn="tl">
                    <a:srgbClr val="000000">
                      <a:alpha val="43137"/>
                    </a:srgbClr>
                  </a:outerShdw>
                </a:effectLst>
              </a:rPr>
              <a:t>MODIFIER ERRORS</a:t>
            </a:r>
            <a:endParaRPr lang="en-US" dirty="0">
              <a:solidFill>
                <a:srgbClr val="FF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Now we’ll see some mistakes:</a:t>
            </a:r>
          </a:p>
          <a:p>
            <a:pPr marL="0" indent="0">
              <a:buNone/>
            </a:pPr>
            <a:endParaRPr lang="en-US" dirty="0" smtClean="0"/>
          </a:p>
          <a:p>
            <a:pPr marL="0" indent="0">
              <a:buNone/>
            </a:pPr>
            <a:r>
              <a:rPr lang="en-US" dirty="0" smtClean="0"/>
              <a:t>While </a:t>
            </a:r>
            <a:r>
              <a:rPr lang="en-US" dirty="0">
                <a:solidFill>
                  <a:srgbClr val="FF0000"/>
                </a:solidFill>
                <a:effectLst>
                  <a:outerShdw blurRad="38100" dist="38100" dir="2700000" algn="tl">
                    <a:srgbClr val="000000">
                      <a:alpha val="43137"/>
                    </a:srgbClr>
                  </a:outerShdw>
                </a:effectLst>
              </a:rPr>
              <a:t>reaching for the salt, his water glass </a:t>
            </a:r>
            <a:r>
              <a:rPr lang="en-US" dirty="0"/>
              <a:t>got knocked over</a:t>
            </a:r>
            <a:r>
              <a:rPr lang="en-US" dirty="0" smtClean="0"/>
              <a:t>.</a:t>
            </a:r>
          </a:p>
          <a:p>
            <a:pPr marL="0" indent="0">
              <a:buNone/>
            </a:pPr>
            <a:r>
              <a:rPr lang="en-US" dirty="0" smtClean="0"/>
              <a:t>(No!  The water glass was not “reaching for the salt.”)</a:t>
            </a:r>
          </a:p>
          <a:p>
            <a:pPr marL="0" indent="0">
              <a:buNone/>
            </a:pPr>
            <a:endParaRPr lang="en-US" dirty="0" smtClean="0"/>
          </a:p>
          <a:p>
            <a:pPr marL="0" indent="0">
              <a:buNone/>
            </a:pPr>
            <a:r>
              <a:rPr lang="en-US" dirty="0" smtClean="0"/>
              <a:t>While </a:t>
            </a:r>
            <a:r>
              <a:rPr lang="en-US" dirty="0" smtClean="0">
                <a:solidFill>
                  <a:srgbClr val="FF0000"/>
                </a:solidFill>
                <a:effectLst>
                  <a:outerShdw blurRad="38100" dist="38100" dir="2700000" algn="tl">
                    <a:srgbClr val="000000">
                      <a:alpha val="43137"/>
                    </a:srgbClr>
                  </a:outerShdw>
                </a:effectLst>
              </a:rPr>
              <a:t>reaching for the salt, he </a:t>
            </a:r>
            <a:r>
              <a:rPr lang="en-US" dirty="0" smtClean="0"/>
              <a:t>knocked over his water glass.</a:t>
            </a:r>
          </a:p>
          <a:p>
            <a:pPr marL="0" indent="0">
              <a:buNone/>
            </a:pPr>
            <a:r>
              <a:rPr lang="en-US" dirty="0" smtClean="0"/>
              <a:t>(Now “he” is doing the action.)</a:t>
            </a:r>
            <a:endParaRPr lang="en-US" dirty="0"/>
          </a:p>
        </p:txBody>
      </p:sp>
    </p:spTree>
    <p:extLst>
      <p:ext uri="{BB962C8B-B14F-4D97-AF65-F5344CB8AC3E}">
        <p14:creationId xmlns:p14="http://schemas.microsoft.com/office/powerpoint/2010/main" val="154971786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effectLst>
                  <a:outerShdw blurRad="38100" dist="38100" dir="2700000" algn="tl">
                    <a:srgbClr val="000000">
                      <a:alpha val="43137"/>
                    </a:srgbClr>
                  </a:outerShdw>
                </a:effectLst>
              </a:rPr>
              <a:t>MODIFIER ERRORS</a:t>
            </a:r>
            <a:endParaRPr lang="en-US" dirty="0">
              <a:solidFill>
                <a:srgbClr val="FF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Here’s a past participial phrase error:</a:t>
            </a:r>
          </a:p>
          <a:p>
            <a:pPr marL="0" indent="0">
              <a:buNone/>
            </a:pPr>
            <a:endParaRPr lang="en-US" dirty="0" smtClean="0"/>
          </a:p>
          <a:p>
            <a:pPr marL="0" indent="0">
              <a:buNone/>
            </a:pPr>
            <a:r>
              <a:rPr lang="en-US" dirty="0"/>
              <a:t>T</a:t>
            </a:r>
            <a:r>
              <a:rPr lang="en-US" dirty="0" smtClean="0"/>
              <a:t>he </a:t>
            </a:r>
            <a:r>
              <a:rPr lang="en-US" dirty="0"/>
              <a:t>first dishwasher was driven by a steam </a:t>
            </a:r>
            <a:r>
              <a:rPr lang="en-US" dirty="0" smtClean="0"/>
              <a:t>engine </a:t>
            </a:r>
            <a:r>
              <a:rPr lang="en-US" dirty="0" smtClean="0">
                <a:solidFill>
                  <a:srgbClr val="FF0000"/>
                </a:solidFill>
                <a:effectLst>
                  <a:outerShdw blurRad="38100" dist="38100" dir="2700000" algn="tl">
                    <a:srgbClr val="000000">
                      <a:alpha val="43137"/>
                    </a:srgbClr>
                  </a:outerShdw>
                </a:effectLst>
              </a:rPr>
              <a:t>invented </a:t>
            </a:r>
            <a:r>
              <a:rPr lang="en-US" dirty="0">
                <a:solidFill>
                  <a:srgbClr val="FF0000"/>
                </a:solidFill>
                <a:effectLst>
                  <a:outerShdw blurRad="38100" dist="38100" dir="2700000" algn="tl">
                    <a:srgbClr val="000000">
                      <a:alpha val="43137"/>
                    </a:srgbClr>
                  </a:outerShdw>
                </a:effectLst>
              </a:rPr>
              <a:t>by an Indiana housewife in </a:t>
            </a:r>
            <a:r>
              <a:rPr lang="en-US" dirty="0" smtClean="0">
                <a:solidFill>
                  <a:srgbClr val="FF0000"/>
                </a:solidFill>
                <a:effectLst>
                  <a:outerShdw blurRad="38100" dist="38100" dir="2700000" algn="tl">
                    <a:srgbClr val="000000">
                      <a:alpha val="43137"/>
                    </a:srgbClr>
                  </a:outerShdw>
                </a:effectLst>
              </a:rPr>
              <a:t>1889</a:t>
            </a:r>
            <a:r>
              <a:rPr lang="en-US" dirty="0" smtClean="0"/>
              <a:t>.</a:t>
            </a:r>
            <a:endParaRPr lang="en-US" dirty="0"/>
          </a:p>
          <a:p>
            <a:pPr marL="0" indent="0">
              <a:buNone/>
            </a:pPr>
            <a:r>
              <a:rPr lang="en-US" dirty="0" smtClean="0"/>
              <a:t>(This mistakenly says the Indiana housewife invented the steam engine.)</a:t>
            </a:r>
          </a:p>
          <a:p>
            <a:pPr marL="0" indent="0">
              <a:buNone/>
            </a:pPr>
            <a:endParaRPr lang="en-US" i="1" dirty="0"/>
          </a:p>
          <a:p>
            <a:pPr marL="0" indent="0">
              <a:buNone/>
            </a:pPr>
            <a:r>
              <a:rPr lang="en-US" dirty="0" smtClean="0">
                <a:solidFill>
                  <a:srgbClr val="FF0000"/>
                </a:solidFill>
                <a:effectLst>
                  <a:outerShdw blurRad="38100" dist="38100" dir="2700000" algn="tl">
                    <a:srgbClr val="000000">
                      <a:alpha val="43137"/>
                    </a:srgbClr>
                  </a:outerShdw>
                </a:effectLst>
              </a:rPr>
              <a:t>Invented </a:t>
            </a:r>
            <a:r>
              <a:rPr lang="en-US" dirty="0">
                <a:solidFill>
                  <a:srgbClr val="FF0000"/>
                </a:solidFill>
                <a:effectLst>
                  <a:outerShdw blurRad="38100" dist="38100" dir="2700000" algn="tl">
                    <a:srgbClr val="000000">
                      <a:alpha val="43137"/>
                    </a:srgbClr>
                  </a:outerShdw>
                </a:effectLst>
              </a:rPr>
              <a:t>by an Indiana housewife in 1889, </a:t>
            </a:r>
            <a:r>
              <a:rPr lang="en-US" dirty="0"/>
              <a:t>the first dishwasher was driven by a steam engine</a:t>
            </a:r>
            <a:r>
              <a:rPr lang="en-US" dirty="0" smtClean="0"/>
              <a:t>.</a:t>
            </a:r>
          </a:p>
          <a:p>
            <a:pPr marL="0" indent="0">
              <a:buNone/>
            </a:pPr>
            <a:r>
              <a:rPr lang="en-US" dirty="0" smtClean="0"/>
              <a:t>(Now the modifier is located where it belongs.)</a:t>
            </a:r>
          </a:p>
        </p:txBody>
      </p:sp>
    </p:spTree>
    <p:extLst>
      <p:ext uri="{BB962C8B-B14F-4D97-AF65-F5344CB8AC3E}">
        <p14:creationId xmlns:p14="http://schemas.microsoft.com/office/powerpoint/2010/main" val="119623406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effectLst>
                  <a:outerShdw blurRad="38100" dist="38100" dir="2700000" algn="tl">
                    <a:srgbClr val="000000">
                      <a:alpha val="43137"/>
                    </a:srgbClr>
                  </a:outerShdw>
                </a:effectLst>
              </a:rPr>
              <a:t>MODIFIER ERRORS</a:t>
            </a:r>
            <a:endParaRPr lang="en-US" dirty="0">
              <a:solidFill>
                <a:srgbClr val="FF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Finally, an adjective clause error:</a:t>
            </a:r>
          </a:p>
          <a:p>
            <a:pPr marL="0" indent="0">
              <a:buNone/>
            </a:pPr>
            <a:endParaRPr lang="en-US" dirty="0" smtClean="0"/>
          </a:p>
          <a:p>
            <a:pPr marL="0" indent="0">
              <a:buNone/>
            </a:pPr>
            <a:r>
              <a:rPr lang="en-US" dirty="0"/>
              <a:t>T</a:t>
            </a:r>
            <a:r>
              <a:rPr lang="en-US" dirty="0" smtClean="0"/>
              <a:t>he girl from Arkansas was a favorite of the judges </a:t>
            </a:r>
            <a:r>
              <a:rPr lang="en-US" dirty="0" smtClean="0">
                <a:solidFill>
                  <a:srgbClr val="FF0000"/>
                </a:solidFill>
                <a:effectLst>
                  <a:outerShdw blurRad="38100" dist="38100" dir="2700000" algn="tl">
                    <a:srgbClr val="000000">
                      <a:alpha val="43137"/>
                    </a:srgbClr>
                  </a:outerShdw>
                </a:effectLst>
              </a:rPr>
              <a:t>who won the contest</a:t>
            </a:r>
            <a:r>
              <a:rPr lang="en-US" dirty="0" smtClean="0"/>
              <a:t>. </a:t>
            </a:r>
            <a:endParaRPr lang="en-US" dirty="0"/>
          </a:p>
          <a:p>
            <a:pPr marL="0" indent="0">
              <a:buNone/>
            </a:pPr>
            <a:r>
              <a:rPr lang="en-US" dirty="0" smtClean="0"/>
              <a:t>(This mistakenly says the judges won the contest, not the girl.)</a:t>
            </a:r>
          </a:p>
          <a:p>
            <a:pPr marL="0" indent="0">
              <a:buNone/>
            </a:pPr>
            <a:endParaRPr lang="en-US" dirty="0" smtClean="0"/>
          </a:p>
          <a:p>
            <a:pPr marL="0" indent="0">
              <a:buNone/>
            </a:pPr>
            <a:r>
              <a:rPr lang="en-US" dirty="0" smtClean="0"/>
              <a:t>The girl from Arkansas </a:t>
            </a:r>
            <a:r>
              <a:rPr lang="en-US" dirty="0" smtClean="0">
                <a:solidFill>
                  <a:srgbClr val="FF0000"/>
                </a:solidFill>
                <a:effectLst>
                  <a:outerShdw blurRad="38100" dist="38100" dir="2700000" algn="tl">
                    <a:srgbClr val="000000">
                      <a:alpha val="43137"/>
                    </a:srgbClr>
                  </a:outerShdw>
                </a:effectLst>
              </a:rPr>
              <a:t>who won the contest</a:t>
            </a:r>
            <a:r>
              <a:rPr lang="en-US" dirty="0" smtClean="0"/>
              <a:t> was a favorite of the judges.</a:t>
            </a:r>
            <a:endParaRPr lang="en-US" dirty="0"/>
          </a:p>
          <a:p>
            <a:pPr marL="0" indent="0">
              <a:buNone/>
            </a:pPr>
            <a:r>
              <a:rPr lang="en-US" smtClean="0"/>
              <a:t>(Now </a:t>
            </a:r>
            <a:r>
              <a:rPr lang="en-US" dirty="0" smtClean="0"/>
              <a:t>the clause is located where it </a:t>
            </a:r>
            <a:r>
              <a:rPr lang="en-US" smtClean="0"/>
              <a:t>belongs.)</a:t>
            </a:r>
            <a:endParaRPr lang="en-US" dirty="0" smtClean="0"/>
          </a:p>
        </p:txBody>
      </p:sp>
    </p:spTree>
    <p:extLst>
      <p:ext uri="{BB962C8B-B14F-4D97-AF65-F5344CB8AC3E}">
        <p14:creationId xmlns:p14="http://schemas.microsoft.com/office/powerpoint/2010/main" val="223854952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GRAMMATICAL ERRORS</a:t>
            </a:r>
            <a:endParaRPr lang="en-US" dirty="0"/>
          </a:p>
        </p:txBody>
      </p:sp>
      <p:sp>
        <p:nvSpPr>
          <p:cNvPr id="3" name="Content Placeholder 2"/>
          <p:cNvSpPr>
            <a:spLocks noGrp="1"/>
          </p:cNvSpPr>
          <p:nvPr>
            <p:ph idx="1"/>
          </p:nvPr>
        </p:nvSpPr>
        <p:spPr/>
        <p:txBody>
          <a:bodyPr/>
          <a:lstStyle/>
          <a:p>
            <a:r>
              <a:rPr lang="en-US" dirty="0" smtClean="0"/>
              <a:t>unidiomatic expressions, redundancy</a:t>
            </a:r>
          </a:p>
          <a:p>
            <a:r>
              <a:rPr lang="en-US" dirty="0" smtClean="0"/>
              <a:t>verbal errors</a:t>
            </a:r>
          </a:p>
          <a:p>
            <a:r>
              <a:rPr lang="en-US" dirty="0" smtClean="0"/>
              <a:t>parallelism errors</a:t>
            </a:r>
          </a:p>
          <a:p>
            <a:r>
              <a:rPr lang="en-US" dirty="0"/>
              <a:t>d</a:t>
            </a:r>
            <a:r>
              <a:rPr lang="en-US" dirty="0" smtClean="0"/>
              <a:t>angling or misplaced modifiers</a:t>
            </a:r>
          </a:p>
          <a:p>
            <a:r>
              <a:rPr lang="en-US" dirty="0" smtClean="0">
                <a:solidFill>
                  <a:srgbClr val="FF0000"/>
                </a:solidFill>
                <a:effectLst>
                  <a:outerShdw blurRad="38100" dist="38100" dir="2700000" algn="tl">
                    <a:srgbClr val="000000">
                      <a:alpha val="43137"/>
                    </a:srgbClr>
                  </a:outerShdw>
                </a:effectLst>
              </a:rPr>
              <a:t>PRONOUN ERRORS</a:t>
            </a:r>
          </a:p>
          <a:p>
            <a:pPr marL="457200" lvl="1" indent="0">
              <a:buNone/>
            </a:pPr>
            <a:endParaRPr lang="en-US" dirty="0" smtClean="0"/>
          </a:p>
          <a:p>
            <a:pPr lvl="1"/>
            <a:endParaRPr lang="en-US" dirty="0" smtClean="0"/>
          </a:p>
          <a:p>
            <a:pPr lvl="1"/>
            <a:endParaRPr lang="en-US" dirty="0"/>
          </a:p>
        </p:txBody>
      </p:sp>
    </p:spTree>
    <p:extLst>
      <p:ext uri="{BB962C8B-B14F-4D97-AF65-F5344CB8AC3E}">
        <p14:creationId xmlns:p14="http://schemas.microsoft.com/office/powerpoint/2010/main" val="106632625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effectLst>
                  <a:outerShdw blurRad="38100" dist="38100" dir="2700000" algn="tl">
                    <a:srgbClr val="000000">
                      <a:alpha val="43137"/>
                    </a:srgbClr>
                  </a:outerShdw>
                </a:effectLst>
              </a:rPr>
              <a:t>PRONOUN ERRORS</a:t>
            </a:r>
            <a:endParaRPr lang="en-US" dirty="0">
              <a:solidFill>
                <a:srgbClr val="FF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pPr marL="0" indent="0">
              <a:buNone/>
            </a:pPr>
            <a:r>
              <a:rPr lang="en-US" dirty="0" smtClean="0"/>
              <a:t>Pronouns must have a </a:t>
            </a:r>
            <a:r>
              <a:rPr lang="en-US" dirty="0" smtClean="0">
                <a:solidFill>
                  <a:srgbClr val="FF0000"/>
                </a:solidFill>
                <a:effectLst>
                  <a:outerShdw blurRad="38100" dist="38100" dir="2700000" algn="tl">
                    <a:srgbClr val="000000">
                      <a:alpha val="43137"/>
                    </a:srgbClr>
                  </a:outerShdw>
                </a:effectLst>
              </a:rPr>
              <a:t>clear antecedent </a:t>
            </a:r>
            <a:r>
              <a:rPr lang="en-US" dirty="0" smtClean="0"/>
              <a:t>(a noun the pronoun refers to).</a:t>
            </a:r>
          </a:p>
          <a:p>
            <a:pPr marL="0" indent="0">
              <a:buNone/>
            </a:pPr>
            <a:r>
              <a:rPr lang="en-US" dirty="0" smtClean="0"/>
              <a:t>On payday, I went out and spent all of </a:t>
            </a:r>
            <a:r>
              <a:rPr lang="en-US" strike="sngStrike" dirty="0" smtClean="0">
                <a:solidFill>
                  <a:srgbClr val="FF0000"/>
                </a:solidFill>
                <a:effectLst>
                  <a:outerShdw blurRad="38100" dist="38100" dir="2700000" algn="tl">
                    <a:srgbClr val="000000">
                      <a:alpha val="43137"/>
                    </a:srgbClr>
                  </a:outerShdw>
                </a:effectLst>
              </a:rPr>
              <a:t>it</a:t>
            </a:r>
            <a:r>
              <a:rPr lang="en-US" dirty="0" smtClean="0"/>
              <a:t>.</a:t>
            </a:r>
          </a:p>
          <a:p>
            <a:pPr marL="0" indent="0">
              <a:buNone/>
            </a:pPr>
            <a:r>
              <a:rPr lang="en-US" dirty="0" smtClean="0"/>
              <a:t>(The word “it” has no antecedent.)</a:t>
            </a:r>
          </a:p>
          <a:p>
            <a:pPr marL="0" indent="0">
              <a:buNone/>
            </a:pPr>
            <a:endParaRPr lang="en-US" dirty="0"/>
          </a:p>
          <a:p>
            <a:pPr marL="0" indent="0">
              <a:buNone/>
            </a:pPr>
            <a:r>
              <a:rPr lang="en-US" dirty="0" smtClean="0"/>
              <a:t>After receiving my paycheck, I went out and spent all of </a:t>
            </a:r>
            <a:r>
              <a:rPr lang="en-US" dirty="0" smtClean="0">
                <a:solidFill>
                  <a:srgbClr val="FF0000"/>
                </a:solidFill>
                <a:effectLst>
                  <a:outerShdw blurRad="38100" dist="38100" dir="2700000" algn="tl">
                    <a:srgbClr val="000000">
                      <a:alpha val="43137"/>
                    </a:srgbClr>
                  </a:outerShdw>
                </a:effectLst>
              </a:rPr>
              <a:t>it</a:t>
            </a:r>
            <a:r>
              <a:rPr lang="en-US" dirty="0" smtClean="0"/>
              <a:t>.</a:t>
            </a:r>
          </a:p>
          <a:p>
            <a:pPr marL="0" indent="0">
              <a:buNone/>
            </a:pPr>
            <a:r>
              <a:rPr lang="en-US" dirty="0" smtClean="0"/>
              <a:t>(Now “it” refers to the paycheck.)</a:t>
            </a:r>
            <a:endParaRPr lang="en-US" dirty="0"/>
          </a:p>
        </p:txBody>
      </p:sp>
    </p:spTree>
    <p:extLst>
      <p:ext uri="{BB962C8B-B14F-4D97-AF65-F5344CB8AC3E}">
        <p14:creationId xmlns:p14="http://schemas.microsoft.com/office/powerpoint/2010/main" val="220472473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effectLst>
                  <a:outerShdw blurRad="38100" dist="38100" dir="2700000" algn="tl">
                    <a:srgbClr val="000000">
                      <a:alpha val="43137"/>
                    </a:srgbClr>
                  </a:outerShdw>
                </a:effectLst>
              </a:rPr>
              <a:t>PRONOUN ERRORS</a:t>
            </a:r>
            <a:endParaRPr lang="en-US" dirty="0">
              <a:solidFill>
                <a:srgbClr val="FF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Pronouns must have the</a:t>
            </a:r>
            <a:r>
              <a:rPr lang="en-US" dirty="0" smtClean="0">
                <a:solidFill>
                  <a:srgbClr val="FF0000"/>
                </a:solidFill>
                <a:effectLst>
                  <a:outerShdw blurRad="38100" dist="38100" dir="2700000" algn="tl">
                    <a:srgbClr val="000000">
                      <a:alpha val="43137"/>
                    </a:srgbClr>
                  </a:outerShdw>
                </a:effectLst>
              </a:rPr>
              <a:t> correct case </a:t>
            </a:r>
            <a:r>
              <a:rPr lang="en-US" dirty="0" smtClean="0"/>
              <a:t>(subjective or objective).  For compound elements, eliminate the compound and trust your ear.</a:t>
            </a:r>
          </a:p>
          <a:p>
            <a:pPr marL="0" indent="0">
              <a:buNone/>
            </a:pPr>
            <a:endParaRPr lang="en-US" dirty="0" smtClean="0"/>
          </a:p>
          <a:p>
            <a:pPr marL="0" indent="0">
              <a:buNone/>
            </a:pPr>
            <a:r>
              <a:rPr lang="en-US" dirty="0" smtClean="0"/>
              <a:t>The committee recognized Tom and </a:t>
            </a:r>
            <a:r>
              <a:rPr lang="en-US" dirty="0" smtClean="0">
                <a:solidFill>
                  <a:srgbClr val="FF0000"/>
                </a:solidFill>
                <a:effectLst>
                  <a:outerShdw blurRad="38100" dist="38100" dir="2700000" algn="tl">
                    <a:srgbClr val="000000">
                      <a:alpha val="43137"/>
                    </a:srgbClr>
                  </a:outerShdw>
                </a:effectLst>
              </a:rPr>
              <a:t>[I?  Me?] </a:t>
            </a:r>
            <a:r>
              <a:rPr lang="en-US" dirty="0" smtClean="0"/>
              <a:t>for our community service.</a:t>
            </a:r>
            <a:endParaRPr lang="en-US" dirty="0" smtClean="0">
              <a:solidFill>
                <a:srgbClr val="FF0000"/>
              </a:solidFill>
              <a:effectLst>
                <a:outerShdw blurRad="38100" dist="38100" dir="2700000" algn="tl">
                  <a:srgbClr val="000000">
                    <a:alpha val="43137"/>
                  </a:srgbClr>
                </a:outerShdw>
              </a:effectLst>
            </a:endParaRPr>
          </a:p>
          <a:p>
            <a:pPr marL="0" indent="0">
              <a:buNone/>
            </a:pPr>
            <a:r>
              <a:rPr lang="en-US" dirty="0" smtClean="0"/>
              <a:t>(Eliminate “Tom and” and trust your ear.)</a:t>
            </a:r>
          </a:p>
          <a:p>
            <a:pPr marL="0" indent="0">
              <a:buNone/>
            </a:pPr>
            <a:r>
              <a:rPr lang="en-US" dirty="0" smtClean="0"/>
              <a:t>The committee recognized </a:t>
            </a:r>
            <a:r>
              <a:rPr lang="en-US" dirty="0" smtClean="0">
                <a:solidFill>
                  <a:srgbClr val="FF0000"/>
                </a:solidFill>
                <a:effectLst>
                  <a:outerShdw blurRad="38100" dist="38100" dir="2700000" algn="tl">
                    <a:srgbClr val="000000">
                      <a:alpha val="43137"/>
                    </a:srgbClr>
                  </a:outerShdw>
                </a:effectLst>
              </a:rPr>
              <a:t>me</a:t>
            </a:r>
            <a:r>
              <a:rPr lang="en-US" dirty="0" smtClean="0"/>
              <a:t> …</a:t>
            </a:r>
          </a:p>
          <a:p>
            <a:pPr marL="0" indent="0">
              <a:buNone/>
            </a:pPr>
            <a:r>
              <a:rPr lang="en-US" dirty="0" smtClean="0"/>
              <a:t>The committee recognized </a:t>
            </a:r>
            <a:r>
              <a:rPr lang="en-US" dirty="0" smtClean="0">
                <a:solidFill>
                  <a:srgbClr val="FF0000"/>
                </a:solidFill>
                <a:effectLst>
                  <a:outerShdw blurRad="38100" dist="38100" dir="2700000" algn="tl">
                    <a:srgbClr val="000000">
                      <a:alpha val="43137"/>
                    </a:srgbClr>
                  </a:outerShdw>
                </a:effectLst>
              </a:rPr>
              <a:t>Tom and me</a:t>
            </a:r>
            <a:r>
              <a:rPr lang="en-US" dirty="0" smtClean="0"/>
              <a:t>…</a:t>
            </a:r>
            <a:endParaRPr lang="en-US" dirty="0"/>
          </a:p>
        </p:txBody>
      </p:sp>
    </p:spTree>
    <p:extLst>
      <p:ext uri="{BB962C8B-B14F-4D97-AF65-F5344CB8AC3E}">
        <p14:creationId xmlns:p14="http://schemas.microsoft.com/office/powerpoint/2010/main" val="267791293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GRAMMATICAL ERRORS</a:t>
            </a:r>
            <a:endParaRPr lang="en-US" dirty="0"/>
          </a:p>
        </p:txBody>
      </p:sp>
      <p:sp>
        <p:nvSpPr>
          <p:cNvPr id="3" name="Content Placeholder 2"/>
          <p:cNvSpPr>
            <a:spLocks noGrp="1"/>
          </p:cNvSpPr>
          <p:nvPr>
            <p:ph idx="1"/>
          </p:nvPr>
        </p:nvSpPr>
        <p:spPr/>
        <p:txBody>
          <a:bodyPr/>
          <a:lstStyle/>
          <a:p>
            <a:r>
              <a:rPr lang="en-US" dirty="0" smtClean="0"/>
              <a:t>unidiomatic expressions, redundancy</a:t>
            </a:r>
          </a:p>
          <a:p>
            <a:r>
              <a:rPr lang="en-US" dirty="0"/>
              <a:t>verbal errors</a:t>
            </a:r>
          </a:p>
          <a:p>
            <a:r>
              <a:rPr lang="en-US" dirty="0"/>
              <a:t>parallelism errors</a:t>
            </a:r>
          </a:p>
          <a:p>
            <a:r>
              <a:rPr lang="en-US" dirty="0"/>
              <a:t>dangling or misplaced modifiers</a:t>
            </a:r>
          </a:p>
          <a:p>
            <a:r>
              <a:rPr lang="en-US" dirty="0" smtClean="0"/>
              <a:t>pronoun errors</a:t>
            </a:r>
          </a:p>
          <a:p>
            <a:r>
              <a:rPr lang="en-US" dirty="0" smtClean="0">
                <a:solidFill>
                  <a:srgbClr val="FF0000"/>
                </a:solidFill>
                <a:effectLst>
                  <a:outerShdw blurRad="38100" dist="38100" dir="2700000" algn="tl">
                    <a:srgbClr val="000000">
                      <a:alpha val="43137"/>
                    </a:srgbClr>
                  </a:outerShdw>
                </a:effectLst>
              </a:rPr>
              <a:t>FAULTY COMPARISONS</a:t>
            </a:r>
            <a:endParaRPr lang="en-US" dirty="0">
              <a:solidFill>
                <a:srgbClr val="FF0000"/>
              </a:solidFill>
              <a:effectLst>
                <a:outerShdw blurRad="38100" dist="38100" dir="2700000" algn="tl">
                  <a:srgbClr val="000000">
                    <a:alpha val="43137"/>
                  </a:srgbClr>
                </a:outerShdw>
              </a:effectLst>
            </a:endParaRPr>
          </a:p>
          <a:p>
            <a:pPr marL="457200" lvl="1" indent="0">
              <a:buNone/>
            </a:pPr>
            <a:endParaRPr lang="en-US" dirty="0" smtClean="0"/>
          </a:p>
          <a:p>
            <a:pPr lvl="1"/>
            <a:endParaRPr lang="en-US" dirty="0" smtClean="0"/>
          </a:p>
          <a:p>
            <a:pPr lvl="1"/>
            <a:endParaRPr lang="en-US" dirty="0"/>
          </a:p>
        </p:txBody>
      </p:sp>
    </p:spTree>
    <p:extLst>
      <p:ext uri="{BB962C8B-B14F-4D97-AF65-F5344CB8AC3E}">
        <p14:creationId xmlns:p14="http://schemas.microsoft.com/office/powerpoint/2010/main" val="284029285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FAULTY COMPARISONS</a:t>
            </a:r>
            <a:endParaRPr lang="en-US" dirty="0">
              <a:solidFill>
                <a:srgbClr val="FF0000"/>
              </a:solidFill>
            </a:endParaRPr>
          </a:p>
        </p:txBody>
      </p:sp>
      <p:sp>
        <p:nvSpPr>
          <p:cNvPr id="3" name="Content Placeholder 2"/>
          <p:cNvSpPr>
            <a:spLocks noGrp="1"/>
          </p:cNvSpPr>
          <p:nvPr>
            <p:ph idx="1"/>
          </p:nvPr>
        </p:nvSpPr>
        <p:spPr/>
        <p:txBody>
          <a:bodyPr>
            <a:normAutofit lnSpcReduction="10000"/>
          </a:bodyPr>
          <a:lstStyle/>
          <a:p>
            <a:pPr marL="0" indent="0">
              <a:buNone/>
            </a:pPr>
            <a:r>
              <a:rPr lang="en-US" dirty="0" smtClean="0"/>
              <a:t>Faulty comparisons are logical problems; make sure the items CAN be compared.</a:t>
            </a:r>
          </a:p>
          <a:p>
            <a:pPr marL="0" indent="0">
              <a:buNone/>
            </a:pPr>
            <a:endParaRPr lang="en-US" dirty="0" smtClean="0"/>
          </a:p>
          <a:p>
            <a:pPr marL="0" indent="0">
              <a:buNone/>
            </a:pPr>
            <a:r>
              <a:rPr lang="en-US" dirty="0" smtClean="0"/>
              <a:t>Alaska is bigger </a:t>
            </a:r>
            <a:r>
              <a:rPr lang="en-US" dirty="0" smtClean="0">
                <a:solidFill>
                  <a:srgbClr val="FF0000"/>
                </a:solidFill>
              </a:rPr>
              <a:t>than any state </a:t>
            </a:r>
            <a:r>
              <a:rPr lang="en-US" dirty="0" smtClean="0"/>
              <a:t>in the union. (NO!  Alaska is a state in the union; it cannot be compared to itself.)</a:t>
            </a:r>
          </a:p>
          <a:p>
            <a:pPr marL="0" indent="0">
              <a:buNone/>
            </a:pPr>
            <a:endParaRPr lang="en-US" dirty="0" smtClean="0"/>
          </a:p>
          <a:p>
            <a:pPr marL="0" indent="0">
              <a:buNone/>
            </a:pPr>
            <a:r>
              <a:rPr lang="en-US" dirty="0" smtClean="0"/>
              <a:t>Alaska is bigger </a:t>
            </a:r>
            <a:r>
              <a:rPr lang="en-US" dirty="0" smtClean="0">
                <a:solidFill>
                  <a:srgbClr val="FF0000"/>
                </a:solidFill>
              </a:rPr>
              <a:t>than any other state </a:t>
            </a:r>
            <a:r>
              <a:rPr lang="en-US" dirty="0" smtClean="0"/>
              <a:t>in the union.</a:t>
            </a:r>
            <a:endParaRPr lang="en-US" dirty="0"/>
          </a:p>
        </p:txBody>
      </p:sp>
    </p:spTree>
    <p:extLst>
      <p:ext uri="{BB962C8B-B14F-4D97-AF65-F5344CB8AC3E}">
        <p14:creationId xmlns:p14="http://schemas.microsoft.com/office/powerpoint/2010/main" val="159655307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GRAMMATICAL ERRORS</a:t>
            </a:r>
            <a:endParaRPr lang="en-US" dirty="0"/>
          </a:p>
        </p:txBody>
      </p:sp>
      <p:sp>
        <p:nvSpPr>
          <p:cNvPr id="3" name="Content Placeholder 2"/>
          <p:cNvSpPr>
            <a:spLocks noGrp="1"/>
          </p:cNvSpPr>
          <p:nvPr>
            <p:ph idx="1"/>
          </p:nvPr>
        </p:nvSpPr>
        <p:spPr/>
        <p:txBody>
          <a:bodyPr/>
          <a:lstStyle/>
          <a:p>
            <a:r>
              <a:rPr lang="en-US" dirty="0" smtClean="0"/>
              <a:t>unidiomatic expressions, redundancy</a:t>
            </a:r>
          </a:p>
          <a:p>
            <a:r>
              <a:rPr lang="en-US" dirty="0"/>
              <a:t>verbal errors</a:t>
            </a:r>
          </a:p>
          <a:p>
            <a:r>
              <a:rPr lang="en-US" dirty="0"/>
              <a:t>parallelism errors</a:t>
            </a:r>
          </a:p>
          <a:p>
            <a:r>
              <a:rPr lang="en-US" dirty="0"/>
              <a:t>dangling or misplaced modifiers</a:t>
            </a:r>
          </a:p>
          <a:p>
            <a:r>
              <a:rPr lang="en-US" dirty="0" smtClean="0"/>
              <a:t>pronoun errors</a:t>
            </a:r>
          </a:p>
          <a:p>
            <a:r>
              <a:rPr lang="en-US" dirty="0" smtClean="0"/>
              <a:t>faulty comparisons</a:t>
            </a:r>
          </a:p>
          <a:p>
            <a:r>
              <a:rPr lang="en-US" dirty="0" smtClean="0">
                <a:solidFill>
                  <a:srgbClr val="FF0000"/>
                </a:solidFill>
                <a:effectLst>
                  <a:outerShdw blurRad="38100" dist="38100" dir="2700000" algn="tl">
                    <a:srgbClr val="000000">
                      <a:alpha val="43137"/>
                    </a:srgbClr>
                  </a:outerShdw>
                </a:effectLst>
              </a:rPr>
              <a:t>ADJECTIVE OR ADVERB USAGE</a:t>
            </a:r>
            <a:endParaRPr lang="en-US" dirty="0">
              <a:solidFill>
                <a:srgbClr val="FF0000"/>
              </a:solidFill>
              <a:effectLst>
                <a:outerShdw blurRad="38100" dist="38100" dir="2700000" algn="tl">
                  <a:srgbClr val="000000">
                    <a:alpha val="43137"/>
                  </a:srgbClr>
                </a:outerShdw>
              </a:effectLst>
            </a:endParaRPr>
          </a:p>
          <a:p>
            <a:pPr marL="457200" lvl="1" indent="0">
              <a:buNone/>
            </a:pPr>
            <a:endParaRPr lang="en-US" dirty="0" smtClean="0"/>
          </a:p>
          <a:p>
            <a:pPr lvl="1"/>
            <a:endParaRPr lang="en-US" dirty="0" smtClean="0"/>
          </a:p>
          <a:p>
            <a:pPr lvl="1"/>
            <a:endParaRPr lang="en-US" dirty="0"/>
          </a:p>
        </p:txBody>
      </p:sp>
    </p:spTree>
    <p:extLst>
      <p:ext uri="{BB962C8B-B14F-4D97-AF65-F5344CB8AC3E}">
        <p14:creationId xmlns:p14="http://schemas.microsoft.com/office/powerpoint/2010/main" val="62592849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GRAMMATICAL ERRORS</a:t>
            </a:r>
            <a:endParaRPr lang="en-US" dirty="0"/>
          </a:p>
        </p:txBody>
      </p:sp>
      <p:sp>
        <p:nvSpPr>
          <p:cNvPr id="3" name="Content Placeholder 2"/>
          <p:cNvSpPr>
            <a:spLocks noGrp="1"/>
          </p:cNvSpPr>
          <p:nvPr>
            <p:ph idx="1"/>
          </p:nvPr>
        </p:nvSpPr>
        <p:spPr/>
        <p:txBody>
          <a:bodyPr>
            <a:normAutofit lnSpcReduction="10000"/>
          </a:bodyPr>
          <a:lstStyle/>
          <a:p>
            <a:r>
              <a:rPr lang="en-US" dirty="0" smtClean="0"/>
              <a:t>unidiomatic expressions, redundancy</a:t>
            </a:r>
          </a:p>
          <a:p>
            <a:r>
              <a:rPr lang="en-US" dirty="0"/>
              <a:t>verbal errors</a:t>
            </a:r>
          </a:p>
          <a:p>
            <a:r>
              <a:rPr lang="en-US" dirty="0"/>
              <a:t>parallelism errors</a:t>
            </a:r>
          </a:p>
          <a:p>
            <a:r>
              <a:rPr lang="en-US" dirty="0"/>
              <a:t>dangling or misplaced modifiers</a:t>
            </a:r>
          </a:p>
          <a:p>
            <a:r>
              <a:rPr lang="en-US" dirty="0" smtClean="0"/>
              <a:t>pronoun errors</a:t>
            </a:r>
          </a:p>
          <a:p>
            <a:r>
              <a:rPr lang="en-US" dirty="0" smtClean="0"/>
              <a:t>faulty comparisons</a:t>
            </a:r>
          </a:p>
          <a:p>
            <a:r>
              <a:rPr lang="en-US" dirty="0" smtClean="0"/>
              <a:t>adjective or adverb usage</a:t>
            </a:r>
          </a:p>
          <a:p>
            <a:r>
              <a:rPr lang="en-US" dirty="0" smtClean="0">
                <a:solidFill>
                  <a:srgbClr val="FF0000"/>
                </a:solidFill>
                <a:effectLst>
                  <a:outerShdw blurRad="38100" dist="38100" dir="2700000" algn="tl">
                    <a:srgbClr val="000000">
                      <a:alpha val="43137"/>
                    </a:srgbClr>
                  </a:outerShdw>
                </a:effectLst>
              </a:rPr>
              <a:t>OTHER TROUBLESOME PAIRS </a:t>
            </a:r>
            <a:endParaRPr lang="en-US" dirty="0">
              <a:solidFill>
                <a:srgbClr val="FF0000"/>
              </a:solidFill>
              <a:effectLst>
                <a:outerShdw blurRad="38100" dist="38100" dir="2700000" algn="tl">
                  <a:srgbClr val="000000">
                    <a:alpha val="43137"/>
                  </a:srgbClr>
                </a:outerShdw>
              </a:effectLst>
            </a:endParaRPr>
          </a:p>
          <a:p>
            <a:pPr marL="457200" lvl="1" indent="0">
              <a:buNone/>
            </a:pPr>
            <a:endParaRPr lang="en-US" dirty="0" smtClean="0"/>
          </a:p>
          <a:p>
            <a:pPr lvl="1"/>
            <a:endParaRPr lang="en-US" dirty="0" smtClean="0"/>
          </a:p>
          <a:p>
            <a:pPr lvl="1"/>
            <a:endParaRPr lang="en-US" dirty="0"/>
          </a:p>
        </p:txBody>
      </p:sp>
    </p:spTree>
    <p:extLst>
      <p:ext uri="{BB962C8B-B14F-4D97-AF65-F5344CB8AC3E}">
        <p14:creationId xmlns:p14="http://schemas.microsoft.com/office/powerpoint/2010/main" val="35933076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GMAT ESSAY PARAMETERS</a:t>
            </a:r>
            <a:endParaRPr lang="en-US" dirty="0"/>
          </a:p>
        </p:txBody>
      </p:sp>
      <p:sp>
        <p:nvSpPr>
          <p:cNvPr id="3" name="Content Placeholder 2"/>
          <p:cNvSpPr>
            <a:spLocks noGrp="1"/>
          </p:cNvSpPr>
          <p:nvPr>
            <p:ph idx="1"/>
          </p:nvPr>
        </p:nvSpPr>
        <p:spPr/>
        <p:txBody>
          <a:bodyPr/>
          <a:lstStyle/>
          <a:p>
            <a:r>
              <a:rPr lang="en-US" dirty="0" smtClean="0">
                <a:solidFill>
                  <a:srgbClr val="FF0000"/>
                </a:solidFill>
                <a:effectLst>
                  <a:outerShdw blurRad="38100" dist="38100" dir="2700000" algn="tl">
                    <a:srgbClr val="000000">
                      <a:alpha val="43137"/>
                    </a:srgbClr>
                  </a:outerShdw>
                </a:effectLst>
              </a:rPr>
              <a:t>TIME:</a:t>
            </a:r>
          </a:p>
          <a:p>
            <a:pPr lvl="1"/>
            <a:r>
              <a:rPr lang="en-US" dirty="0" smtClean="0"/>
              <a:t>30 MINUTES (followed by the 30 minute Integrated Reasoning section)</a:t>
            </a:r>
          </a:p>
          <a:p>
            <a:pPr marL="457200" lvl="1" indent="0">
              <a:buNone/>
            </a:pPr>
            <a:endParaRPr lang="en-US" dirty="0" smtClean="0"/>
          </a:p>
          <a:p>
            <a:r>
              <a:rPr lang="en-US" dirty="0" smtClean="0">
                <a:solidFill>
                  <a:srgbClr val="FF0000"/>
                </a:solidFill>
                <a:effectLst>
                  <a:outerShdw blurRad="38100" dist="38100" dir="2700000" algn="tl">
                    <a:srgbClr val="000000">
                      <a:alpha val="43137"/>
                    </a:srgbClr>
                  </a:outerShdw>
                </a:effectLst>
              </a:rPr>
              <a:t>LENGTH:</a:t>
            </a:r>
          </a:p>
          <a:p>
            <a:pPr lvl="1"/>
            <a:r>
              <a:rPr lang="en-US" dirty="0" smtClean="0"/>
              <a:t>3 PAGES (word count estimates to follow)</a:t>
            </a:r>
          </a:p>
          <a:p>
            <a:pPr lvl="1"/>
            <a:endParaRPr lang="en-US" dirty="0" smtClean="0"/>
          </a:p>
          <a:p>
            <a:pPr marL="457200" lvl="1" indent="0">
              <a:buNone/>
            </a:pPr>
            <a:endParaRPr lang="en-US" dirty="0" smtClean="0"/>
          </a:p>
          <a:p>
            <a:pPr marL="457200" lvl="1" indent="0">
              <a:buNone/>
            </a:pPr>
            <a:endParaRPr lang="en-US" dirty="0"/>
          </a:p>
        </p:txBody>
      </p:sp>
    </p:spTree>
    <p:extLst>
      <p:ext uri="{BB962C8B-B14F-4D97-AF65-F5344CB8AC3E}">
        <p14:creationId xmlns:p14="http://schemas.microsoft.com/office/powerpoint/2010/main" val="378011193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GMAT FINAL ADVICE</a:t>
            </a:r>
            <a:endParaRPr lang="en-US" dirty="0"/>
          </a:p>
        </p:txBody>
      </p:sp>
      <p:sp>
        <p:nvSpPr>
          <p:cNvPr id="3" name="Content Placeholder 2"/>
          <p:cNvSpPr>
            <a:spLocks noGrp="1"/>
          </p:cNvSpPr>
          <p:nvPr>
            <p:ph idx="1"/>
          </p:nvPr>
        </p:nvSpPr>
        <p:spPr/>
        <p:txBody>
          <a:bodyPr>
            <a:normAutofit/>
          </a:bodyPr>
          <a:lstStyle/>
          <a:p>
            <a:pPr marL="0" indent="0" algn="ctr">
              <a:buNone/>
            </a:pPr>
            <a:endParaRPr lang="en-US" sz="6600" dirty="0" smtClean="0">
              <a:solidFill>
                <a:srgbClr val="FF0000"/>
              </a:solidFill>
              <a:effectLst>
                <a:outerShdw blurRad="38100" dist="38100" dir="2700000" algn="tl">
                  <a:srgbClr val="000000">
                    <a:alpha val="43137"/>
                  </a:srgbClr>
                </a:outerShdw>
              </a:effectLst>
            </a:endParaRPr>
          </a:p>
          <a:p>
            <a:pPr marL="0" indent="0" algn="ctr">
              <a:buNone/>
            </a:pPr>
            <a:r>
              <a:rPr lang="en-US" sz="6600" dirty="0" smtClean="0">
                <a:solidFill>
                  <a:srgbClr val="FF0000"/>
                </a:solidFill>
                <a:effectLst>
                  <a:outerShdw blurRad="38100" dist="38100" dir="2700000" algn="tl">
                    <a:srgbClr val="000000">
                      <a:alpha val="43137"/>
                    </a:srgbClr>
                  </a:outerShdw>
                </a:effectLst>
              </a:rPr>
              <a:t>GOOD LUCK!</a:t>
            </a:r>
            <a:endParaRPr lang="en-US" sz="6600"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546500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GMAT ESSAY SCORING</a:t>
            </a:r>
            <a:endParaRPr lang="en-US" dirty="0"/>
          </a:p>
        </p:txBody>
      </p:sp>
      <p:sp>
        <p:nvSpPr>
          <p:cNvPr id="3" name="Content Placeholder 2"/>
          <p:cNvSpPr>
            <a:spLocks noGrp="1"/>
          </p:cNvSpPr>
          <p:nvPr>
            <p:ph idx="1"/>
          </p:nvPr>
        </p:nvSpPr>
        <p:spPr/>
        <p:txBody>
          <a:bodyPr/>
          <a:lstStyle/>
          <a:p>
            <a:r>
              <a:rPr lang="en-US" dirty="0" smtClean="0"/>
              <a:t>HOW SCHOOLS MIGHT USE IT</a:t>
            </a:r>
          </a:p>
          <a:p>
            <a:pPr marL="0" indent="0">
              <a:buNone/>
            </a:pPr>
            <a:endParaRPr lang="en-US" dirty="0" smtClean="0"/>
          </a:p>
          <a:p>
            <a:r>
              <a:rPr lang="en-US" dirty="0" smtClean="0"/>
              <a:t>READER INFORMATION</a:t>
            </a:r>
          </a:p>
          <a:p>
            <a:pPr marL="0" indent="0">
              <a:buNone/>
            </a:pPr>
            <a:endParaRPr lang="en-US" dirty="0" smtClean="0"/>
          </a:p>
          <a:p>
            <a:r>
              <a:rPr lang="en-US" dirty="0" smtClean="0"/>
              <a:t>HOLISTIC SCORING</a:t>
            </a:r>
          </a:p>
          <a:p>
            <a:pPr lvl="1"/>
            <a:r>
              <a:rPr lang="en-US" dirty="0" smtClean="0"/>
              <a:t>Scale: 1—6 </a:t>
            </a:r>
          </a:p>
          <a:p>
            <a:pPr lvl="1"/>
            <a:r>
              <a:rPr lang="en-US" dirty="0" smtClean="0"/>
              <a:t>Essential rubric points…</a:t>
            </a:r>
            <a:endParaRPr lang="en-US" dirty="0"/>
          </a:p>
        </p:txBody>
      </p:sp>
    </p:spTree>
    <p:extLst>
      <p:ext uri="{BB962C8B-B14F-4D97-AF65-F5344CB8AC3E}">
        <p14:creationId xmlns:p14="http://schemas.microsoft.com/office/powerpoint/2010/main" val="893297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GMAT ESSAY SCORING</a:t>
            </a:r>
            <a:endParaRPr lang="en-US" dirty="0"/>
          </a:p>
        </p:txBody>
      </p:sp>
      <p:sp>
        <p:nvSpPr>
          <p:cNvPr id="3" name="Content Placeholder 2"/>
          <p:cNvSpPr>
            <a:spLocks noGrp="1"/>
          </p:cNvSpPr>
          <p:nvPr>
            <p:ph idx="1"/>
          </p:nvPr>
        </p:nvSpPr>
        <p:spPr/>
        <p:txBody>
          <a:bodyPr/>
          <a:lstStyle/>
          <a:p>
            <a:pPr marL="0" indent="0">
              <a:buNone/>
            </a:pPr>
            <a:endParaRPr lang="en-US" dirty="0" smtClean="0"/>
          </a:p>
          <a:p>
            <a:r>
              <a:rPr lang="en-US" dirty="0" smtClean="0"/>
              <a:t>ESSENTIAL RUBRIC POINTS:</a:t>
            </a:r>
          </a:p>
          <a:p>
            <a:pPr lvl="1"/>
            <a:r>
              <a:rPr lang="en-US" dirty="0" smtClean="0">
                <a:solidFill>
                  <a:srgbClr val="FF0000"/>
                </a:solidFill>
                <a:effectLst>
                  <a:outerShdw blurRad="38100" dist="38100" dir="2700000" algn="tl">
                    <a:srgbClr val="000000">
                      <a:alpha val="43137"/>
                    </a:srgbClr>
                  </a:outerShdw>
                </a:effectLst>
              </a:rPr>
              <a:t>ON TOPIC</a:t>
            </a:r>
          </a:p>
          <a:p>
            <a:pPr lvl="2"/>
            <a:r>
              <a:rPr lang="en-US" dirty="0" smtClean="0"/>
              <a:t>Give them what they want for the topic</a:t>
            </a:r>
          </a:p>
          <a:p>
            <a:pPr lvl="2"/>
            <a:r>
              <a:rPr lang="en-US" dirty="0" smtClean="0"/>
              <a:t>Stay on topic!</a:t>
            </a:r>
          </a:p>
          <a:p>
            <a:pPr marL="457200" lvl="1" indent="0">
              <a:buNone/>
            </a:pPr>
            <a:endParaRPr lang="en-US" dirty="0"/>
          </a:p>
        </p:txBody>
      </p:sp>
    </p:spTree>
    <p:extLst>
      <p:ext uri="{BB962C8B-B14F-4D97-AF65-F5344CB8AC3E}">
        <p14:creationId xmlns:p14="http://schemas.microsoft.com/office/powerpoint/2010/main" val="32914291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4703</TotalTime>
  <Words>2822</Words>
  <Application>Microsoft Office PowerPoint</Application>
  <PresentationFormat>On-screen Show (4:3)</PresentationFormat>
  <Paragraphs>503</Paragraphs>
  <Slides>70</Slides>
  <Notes>0</Notes>
  <HiddenSlides>0</HiddenSlides>
  <MMClips>0</MMClips>
  <ScaleCrop>false</ScaleCrop>
  <HeadingPairs>
    <vt:vector size="4" baseType="variant">
      <vt:variant>
        <vt:lpstr>Theme</vt:lpstr>
      </vt:variant>
      <vt:variant>
        <vt:i4>1</vt:i4>
      </vt:variant>
      <vt:variant>
        <vt:lpstr>Slide Titles</vt:lpstr>
      </vt:variant>
      <vt:variant>
        <vt:i4>70</vt:i4>
      </vt:variant>
    </vt:vector>
  </HeadingPairs>
  <TitlesOfParts>
    <vt:vector size="71" baseType="lpstr">
      <vt:lpstr>Office Theme</vt:lpstr>
      <vt:lpstr>GMAT CLASS INTRODUCTION</vt:lpstr>
      <vt:lpstr>GMAT ESSAY WRITING</vt:lpstr>
      <vt:lpstr>GMAT ESSAY WRITING</vt:lpstr>
      <vt:lpstr>GMAT ESSAY WRITING</vt:lpstr>
      <vt:lpstr>PowerPoint Presentation</vt:lpstr>
      <vt:lpstr>GMAT ESSAY TOPIC</vt:lpstr>
      <vt:lpstr>GMAT ESSAY PARAMETERS</vt:lpstr>
      <vt:lpstr>GMAT ESSAY SCORING</vt:lpstr>
      <vt:lpstr>GMAT ESSAY SCORING</vt:lpstr>
      <vt:lpstr>GMAT ESSAY SCORING</vt:lpstr>
      <vt:lpstr>GMAT ESSAY SCORING</vt:lpstr>
      <vt:lpstr>GMAT ESSAY SCORING</vt:lpstr>
      <vt:lpstr>GMAT ESSAY SCORING</vt:lpstr>
      <vt:lpstr>GMAT ESSAY SCORING</vt:lpstr>
      <vt:lpstr>GMAT ESSAY SUGGESTIONS</vt:lpstr>
      <vt:lpstr>Wasted Words and Phrases</vt:lpstr>
      <vt:lpstr>GMAT ESSAY SUGGESTIONS</vt:lpstr>
      <vt:lpstr>GMAT ESSAY TIMING</vt:lpstr>
      <vt:lpstr>GMAT ESSAY ORGANIZATION</vt:lpstr>
      <vt:lpstr>GMAT ESSAY ORGANIZATION</vt:lpstr>
      <vt:lpstr>GMAT ESSAY ORGANIZATION</vt:lpstr>
      <vt:lpstr>GMAT ARGUMENT TOPIC PLANNING</vt:lpstr>
      <vt:lpstr>GMAT ARGUMENT DIRECTIONS</vt:lpstr>
      <vt:lpstr>GMAT ARGUMENT ESSAY TERMS</vt:lpstr>
      <vt:lpstr>OTHER POSSIBLE FLAWS</vt:lpstr>
      <vt:lpstr>GMAT ARGUMENT TOPIC PLANNING</vt:lpstr>
      <vt:lpstr>GMAT ARGUMENT TOPIC PLANNING</vt:lpstr>
      <vt:lpstr>GMAT ARGUMENT ESSAY PRACTICE</vt:lpstr>
      <vt:lpstr>GMAT ESSAY FINAL ADVICE</vt:lpstr>
      <vt:lpstr>GMAT VERBAL REASONING</vt:lpstr>
      <vt:lpstr> READING COMPREHENSION FORMAT</vt:lpstr>
      <vt:lpstr>CRITICAL REASONING FORMAT</vt:lpstr>
      <vt:lpstr>SENTENCE CORRECTION FORMAT</vt:lpstr>
      <vt:lpstr>Sentence Correction Introduction</vt:lpstr>
      <vt:lpstr>Sentence Correction Strategies</vt:lpstr>
      <vt:lpstr>Sentence Correction Strategies</vt:lpstr>
      <vt:lpstr>Sentence Correction Strategies</vt:lpstr>
      <vt:lpstr>Sentence Correction Strategies</vt:lpstr>
      <vt:lpstr>Sentence Correction Strategies</vt:lpstr>
      <vt:lpstr>Sentence Correction Strategies</vt:lpstr>
      <vt:lpstr>Sentence Correction Strategies</vt:lpstr>
      <vt:lpstr>Sentence Correction Strategies</vt:lpstr>
      <vt:lpstr>COMMON GRAMMATICAL ERRORS</vt:lpstr>
      <vt:lpstr>UNIDIOMATIC EXPRESSIONS</vt:lpstr>
      <vt:lpstr>REDUNDANT, WORDY PHRASING</vt:lpstr>
      <vt:lpstr>COMMON GRAMMATICAL ERRORS</vt:lpstr>
      <vt:lpstr>COMMON GRAMMATICAL ERRORS</vt:lpstr>
      <vt:lpstr>SUBJECT-VERB AGREEMENT</vt:lpstr>
      <vt:lpstr>COMMON GRAMMATICAL ERRORS</vt:lpstr>
      <vt:lpstr>PARALLELISM ERRORS</vt:lpstr>
      <vt:lpstr>COMMON GRAMMATICAL ERRORS</vt:lpstr>
      <vt:lpstr>ACTIVE vs. PASSIVE VOICE</vt:lpstr>
      <vt:lpstr>COMMON GRAMMATICAL ERRORS</vt:lpstr>
      <vt:lpstr>PARALLELISM ERRORS</vt:lpstr>
      <vt:lpstr>PARALLELISM ERRORS</vt:lpstr>
      <vt:lpstr>COMMON GRAMMATICAL ERRORS</vt:lpstr>
      <vt:lpstr>MODIFIER ERRORS</vt:lpstr>
      <vt:lpstr>MODIFIER ERRORS</vt:lpstr>
      <vt:lpstr>MODIFIER ERRORS</vt:lpstr>
      <vt:lpstr>MODIFIER ERRORS</vt:lpstr>
      <vt:lpstr>MODIFIER ERRORS</vt:lpstr>
      <vt:lpstr>MODIFIER ERRORS</vt:lpstr>
      <vt:lpstr>COMMON GRAMMATICAL ERRORS</vt:lpstr>
      <vt:lpstr>PRONOUN ERRORS</vt:lpstr>
      <vt:lpstr>PRONOUN ERRORS</vt:lpstr>
      <vt:lpstr>COMMON GRAMMATICAL ERRORS</vt:lpstr>
      <vt:lpstr>FAULTY COMPARISONS</vt:lpstr>
      <vt:lpstr>COMMON GRAMMATICAL ERRORS</vt:lpstr>
      <vt:lpstr>COMMON GRAMMATICAL ERRORS</vt:lpstr>
      <vt:lpstr>GMAT FINAL ADVICE</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GRE ESSAY WRITING</dc:title>
  <dc:creator>Barbara</dc:creator>
  <cp:lastModifiedBy>Sandra</cp:lastModifiedBy>
  <cp:revision>153</cp:revision>
  <cp:lastPrinted>2016-03-13T19:37:36Z</cp:lastPrinted>
  <dcterms:created xsi:type="dcterms:W3CDTF">2012-07-25T20:45:03Z</dcterms:created>
  <dcterms:modified xsi:type="dcterms:W3CDTF">2016-03-17T16:49:18Z</dcterms:modified>
</cp:coreProperties>
</file>