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3" r:id="rId3"/>
    <p:sldId id="329" r:id="rId4"/>
    <p:sldId id="257" r:id="rId5"/>
    <p:sldId id="330" r:id="rId6"/>
    <p:sldId id="265" r:id="rId7"/>
    <p:sldId id="266" r:id="rId8"/>
    <p:sldId id="267" r:id="rId9"/>
    <p:sldId id="331" r:id="rId10"/>
    <p:sldId id="326" r:id="rId11"/>
    <p:sldId id="332" r:id="rId12"/>
    <p:sldId id="333" r:id="rId13"/>
    <p:sldId id="334" r:id="rId14"/>
    <p:sldId id="293" r:id="rId15"/>
    <p:sldId id="335" r:id="rId16"/>
    <p:sldId id="30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8" autoAdjust="0"/>
  </p:normalViewPr>
  <p:slideViewPr>
    <p:cSldViewPr>
      <p:cViewPr varScale="1">
        <p:scale>
          <a:sx n="42" d="100"/>
          <a:sy n="42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D262A-41B3-4375-814D-ADF1E22889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98C437-55E3-4BB2-BC11-EC75209A6A8A}">
      <dgm:prSet/>
      <dgm:spPr/>
      <dgm:t>
        <a:bodyPr/>
        <a:lstStyle/>
        <a:p>
          <a:pPr rtl="0"/>
          <a:r>
            <a:rPr lang="en-US" smtClean="0"/>
            <a:t>SHORT PASSAGE is LOCATED HERE</a:t>
          </a:r>
          <a:endParaRPr lang="en-US"/>
        </a:p>
      </dgm:t>
    </dgm:pt>
    <dgm:pt modelId="{9C218DD5-9680-497B-8729-903193251EB0}" type="parTrans" cxnId="{FF5A78D6-CE24-41D4-A12F-AA1970D9EFFF}">
      <dgm:prSet/>
      <dgm:spPr/>
      <dgm:t>
        <a:bodyPr/>
        <a:lstStyle/>
        <a:p>
          <a:endParaRPr lang="en-US"/>
        </a:p>
      </dgm:t>
    </dgm:pt>
    <dgm:pt modelId="{34438034-3C04-4A1F-B78A-2C1210CF30B8}" type="sibTrans" cxnId="{FF5A78D6-CE24-41D4-A12F-AA1970D9EFFF}">
      <dgm:prSet/>
      <dgm:spPr/>
      <dgm:t>
        <a:bodyPr/>
        <a:lstStyle/>
        <a:p>
          <a:endParaRPr lang="en-US"/>
        </a:p>
      </dgm:t>
    </dgm:pt>
    <dgm:pt modelId="{27D4E799-3ABA-429D-BA5C-8E981DF14101}">
      <dgm:prSet/>
      <dgm:spPr/>
      <dgm:t>
        <a:bodyPr/>
        <a:lstStyle/>
        <a:p>
          <a:pPr rtl="0"/>
          <a:r>
            <a:rPr lang="en-US" smtClean="0"/>
            <a:t>Question located here, followed by five answer choices</a:t>
          </a:r>
          <a:endParaRPr lang="en-US"/>
        </a:p>
      </dgm:t>
    </dgm:pt>
    <dgm:pt modelId="{892DAC2F-C4AC-43C2-B0D3-4C842B36620A}" type="parTrans" cxnId="{9A5A8BD4-2C53-4405-822B-0676773B3495}">
      <dgm:prSet/>
      <dgm:spPr/>
      <dgm:t>
        <a:bodyPr/>
        <a:lstStyle/>
        <a:p>
          <a:endParaRPr lang="en-US"/>
        </a:p>
      </dgm:t>
    </dgm:pt>
    <dgm:pt modelId="{D26DA36B-E3C6-4736-9A88-2697AB457274}" type="sibTrans" cxnId="{9A5A8BD4-2C53-4405-822B-0676773B3495}">
      <dgm:prSet/>
      <dgm:spPr/>
      <dgm:t>
        <a:bodyPr/>
        <a:lstStyle/>
        <a:p>
          <a:endParaRPr lang="en-US"/>
        </a:p>
      </dgm:t>
    </dgm:pt>
    <dgm:pt modelId="{7388E767-9208-40B6-A0D2-8D650CEE926E}">
      <dgm:prSet/>
      <dgm:spPr/>
      <dgm:t>
        <a:bodyPr/>
        <a:lstStyle/>
        <a:p>
          <a:pPr rtl="0"/>
          <a:r>
            <a:rPr lang="en-US" smtClean="0"/>
            <a:t>Choice one</a:t>
          </a:r>
          <a:endParaRPr lang="en-US"/>
        </a:p>
      </dgm:t>
    </dgm:pt>
    <dgm:pt modelId="{2B0D6912-5054-40F8-9B7A-8A6383F93B13}" type="parTrans" cxnId="{B0C82DA9-58F4-4F20-87FA-FE47F7F41F31}">
      <dgm:prSet/>
      <dgm:spPr/>
      <dgm:t>
        <a:bodyPr/>
        <a:lstStyle/>
        <a:p>
          <a:endParaRPr lang="en-US"/>
        </a:p>
      </dgm:t>
    </dgm:pt>
    <dgm:pt modelId="{C85F0F16-C3BC-4C64-B649-53577E69B3F6}" type="sibTrans" cxnId="{B0C82DA9-58F4-4F20-87FA-FE47F7F41F31}">
      <dgm:prSet/>
      <dgm:spPr/>
      <dgm:t>
        <a:bodyPr/>
        <a:lstStyle/>
        <a:p>
          <a:endParaRPr lang="en-US"/>
        </a:p>
      </dgm:t>
    </dgm:pt>
    <dgm:pt modelId="{8DC61E8E-27F6-49E9-AC42-A68AF5007756}">
      <dgm:prSet/>
      <dgm:spPr/>
      <dgm:t>
        <a:bodyPr/>
        <a:lstStyle/>
        <a:p>
          <a:pPr rtl="0"/>
          <a:r>
            <a:rPr lang="en-US" smtClean="0"/>
            <a:t>Choice two</a:t>
          </a:r>
          <a:endParaRPr lang="en-US"/>
        </a:p>
      </dgm:t>
    </dgm:pt>
    <dgm:pt modelId="{5D0AFB8F-D3B0-44E2-991F-10EA7FEA8191}" type="parTrans" cxnId="{F0A0EC05-3476-4851-B66C-A26DA44127B5}">
      <dgm:prSet/>
      <dgm:spPr/>
      <dgm:t>
        <a:bodyPr/>
        <a:lstStyle/>
        <a:p>
          <a:endParaRPr lang="en-US"/>
        </a:p>
      </dgm:t>
    </dgm:pt>
    <dgm:pt modelId="{AC7CB42A-4604-4E21-A4F1-E5A070D4943C}" type="sibTrans" cxnId="{F0A0EC05-3476-4851-B66C-A26DA44127B5}">
      <dgm:prSet/>
      <dgm:spPr/>
      <dgm:t>
        <a:bodyPr/>
        <a:lstStyle/>
        <a:p>
          <a:endParaRPr lang="en-US"/>
        </a:p>
      </dgm:t>
    </dgm:pt>
    <dgm:pt modelId="{DC93D867-B3B3-4BA9-BC4C-D61D8341CB84}">
      <dgm:prSet/>
      <dgm:spPr/>
      <dgm:t>
        <a:bodyPr/>
        <a:lstStyle/>
        <a:p>
          <a:pPr rtl="0"/>
          <a:r>
            <a:rPr lang="en-US" smtClean="0"/>
            <a:t>Choice three</a:t>
          </a:r>
          <a:endParaRPr lang="en-US"/>
        </a:p>
      </dgm:t>
    </dgm:pt>
    <dgm:pt modelId="{77BC6BB9-99E2-460E-A2EE-B391B35B5049}" type="parTrans" cxnId="{E1E426CC-53B4-427E-BED8-E118259D4FAC}">
      <dgm:prSet/>
      <dgm:spPr/>
      <dgm:t>
        <a:bodyPr/>
        <a:lstStyle/>
        <a:p>
          <a:endParaRPr lang="en-US"/>
        </a:p>
      </dgm:t>
    </dgm:pt>
    <dgm:pt modelId="{150077BD-6A66-40F9-97F5-15AD6ACC1A10}" type="sibTrans" cxnId="{E1E426CC-53B4-427E-BED8-E118259D4FAC}">
      <dgm:prSet/>
      <dgm:spPr/>
      <dgm:t>
        <a:bodyPr/>
        <a:lstStyle/>
        <a:p>
          <a:endParaRPr lang="en-US"/>
        </a:p>
      </dgm:t>
    </dgm:pt>
    <dgm:pt modelId="{A9090C40-544F-4BD6-A1FA-791A6686B09E}">
      <dgm:prSet/>
      <dgm:spPr/>
      <dgm:t>
        <a:bodyPr/>
        <a:lstStyle/>
        <a:p>
          <a:pPr rtl="0"/>
          <a:r>
            <a:rPr lang="en-US" smtClean="0"/>
            <a:t>Choice four</a:t>
          </a:r>
          <a:endParaRPr lang="en-US"/>
        </a:p>
      </dgm:t>
    </dgm:pt>
    <dgm:pt modelId="{F45E5D06-8E71-4275-AD13-F34DDA270C3F}" type="parTrans" cxnId="{06F40522-A748-4804-9DA2-D4783D4F5906}">
      <dgm:prSet/>
      <dgm:spPr/>
      <dgm:t>
        <a:bodyPr/>
        <a:lstStyle/>
        <a:p>
          <a:endParaRPr lang="en-US"/>
        </a:p>
      </dgm:t>
    </dgm:pt>
    <dgm:pt modelId="{A6626854-9ECA-4E34-9482-354F13CF9736}" type="sibTrans" cxnId="{06F40522-A748-4804-9DA2-D4783D4F5906}">
      <dgm:prSet/>
      <dgm:spPr/>
      <dgm:t>
        <a:bodyPr/>
        <a:lstStyle/>
        <a:p>
          <a:endParaRPr lang="en-US"/>
        </a:p>
      </dgm:t>
    </dgm:pt>
    <dgm:pt modelId="{6C133EB0-1116-446D-9567-0E09F2DA801A}">
      <dgm:prSet/>
      <dgm:spPr/>
      <dgm:t>
        <a:bodyPr/>
        <a:lstStyle/>
        <a:p>
          <a:pPr rtl="0"/>
          <a:r>
            <a:rPr lang="en-US" smtClean="0"/>
            <a:t>Choice five</a:t>
          </a:r>
          <a:endParaRPr lang="en-US"/>
        </a:p>
      </dgm:t>
    </dgm:pt>
    <dgm:pt modelId="{0F971DCB-26D2-48A7-B3B2-0500F3890B2D}" type="parTrans" cxnId="{EB220B36-17E2-4920-8236-21758137842E}">
      <dgm:prSet/>
      <dgm:spPr/>
      <dgm:t>
        <a:bodyPr/>
        <a:lstStyle/>
        <a:p>
          <a:endParaRPr lang="en-US"/>
        </a:p>
      </dgm:t>
    </dgm:pt>
    <dgm:pt modelId="{57DFFD52-2FC9-4E6F-BA38-CCD9C2519C3B}" type="sibTrans" cxnId="{EB220B36-17E2-4920-8236-21758137842E}">
      <dgm:prSet/>
      <dgm:spPr/>
      <dgm:t>
        <a:bodyPr/>
        <a:lstStyle/>
        <a:p>
          <a:endParaRPr lang="en-US"/>
        </a:p>
      </dgm:t>
    </dgm:pt>
    <dgm:pt modelId="{75B85F51-9901-4B5A-8C01-789BDDD85D97}" type="pres">
      <dgm:prSet presAssocID="{DBBD262A-41B3-4375-814D-ADF1E22889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EC490A-543E-48FB-9010-5C36109D22AC}" type="pres">
      <dgm:prSet presAssocID="{CD98C437-55E3-4BB2-BC11-EC75209A6A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CD9CD-2AF6-4BA3-9981-9A15357CE514}" type="pres">
      <dgm:prSet presAssocID="{34438034-3C04-4A1F-B78A-2C1210CF30B8}" presName="spacer" presStyleCnt="0"/>
      <dgm:spPr/>
    </dgm:pt>
    <dgm:pt modelId="{3E4781C1-47C6-4031-ACBE-C7A70EB23372}" type="pres">
      <dgm:prSet presAssocID="{27D4E799-3ABA-429D-BA5C-8E981DF1410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8E2E7-31F9-4D09-8C11-8F7B21ABF7A2}" type="pres">
      <dgm:prSet presAssocID="{27D4E799-3ABA-429D-BA5C-8E981DF1410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C82DA9-58F4-4F20-87FA-FE47F7F41F31}" srcId="{27D4E799-3ABA-429D-BA5C-8E981DF14101}" destId="{7388E767-9208-40B6-A0D2-8D650CEE926E}" srcOrd="0" destOrd="0" parTransId="{2B0D6912-5054-40F8-9B7A-8A6383F93B13}" sibTransId="{C85F0F16-C3BC-4C64-B649-53577E69B3F6}"/>
    <dgm:cxn modelId="{E1E426CC-53B4-427E-BED8-E118259D4FAC}" srcId="{27D4E799-3ABA-429D-BA5C-8E981DF14101}" destId="{DC93D867-B3B3-4BA9-BC4C-D61D8341CB84}" srcOrd="2" destOrd="0" parTransId="{77BC6BB9-99E2-460E-A2EE-B391B35B5049}" sibTransId="{150077BD-6A66-40F9-97F5-15AD6ACC1A10}"/>
    <dgm:cxn modelId="{C49C0D37-EC70-40DF-A661-E344747ECFC6}" type="presOf" srcId="{A9090C40-544F-4BD6-A1FA-791A6686B09E}" destId="{5568E2E7-31F9-4D09-8C11-8F7B21ABF7A2}" srcOrd="0" destOrd="3" presId="urn:microsoft.com/office/officeart/2005/8/layout/vList2"/>
    <dgm:cxn modelId="{0FDDEC08-7CB0-4A84-A687-08DA28D1C4F3}" type="presOf" srcId="{6C133EB0-1116-446D-9567-0E09F2DA801A}" destId="{5568E2E7-31F9-4D09-8C11-8F7B21ABF7A2}" srcOrd="0" destOrd="4" presId="urn:microsoft.com/office/officeart/2005/8/layout/vList2"/>
    <dgm:cxn modelId="{04FB64ED-A57F-4C44-A80C-90501AABF985}" type="presOf" srcId="{8DC61E8E-27F6-49E9-AC42-A68AF5007756}" destId="{5568E2E7-31F9-4D09-8C11-8F7B21ABF7A2}" srcOrd="0" destOrd="1" presId="urn:microsoft.com/office/officeart/2005/8/layout/vList2"/>
    <dgm:cxn modelId="{9A5A8BD4-2C53-4405-822B-0676773B3495}" srcId="{DBBD262A-41B3-4375-814D-ADF1E228891F}" destId="{27D4E799-3ABA-429D-BA5C-8E981DF14101}" srcOrd="1" destOrd="0" parTransId="{892DAC2F-C4AC-43C2-B0D3-4C842B36620A}" sibTransId="{D26DA36B-E3C6-4736-9A88-2697AB457274}"/>
    <dgm:cxn modelId="{F0A0EC05-3476-4851-B66C-A26DA44127B5}" srcId="{27D4E799-3ABA-429D-BA5C-8E981DF14101}" destId="{8DC61E8E-27F6-49E9-AC42-A68AF5007756}" srcOrd="1" destOrd="0" parTransId="{5D0AFB8F-D3B0-44E2-991F-10EA7FEA8191}" sibTransId="{AC7CB42A-4604-4E21-A4F1-E5A070D4943C}"/>
    <dgm:cxn modelId="{E548609F-DCA2-4427-A7A6-788B2DCFF7CA}" type="presOf" srcId="{DC93D867-B3B3-4BA9-BC4C-D61D8341CB84}" destId="{5568E2E7-31F9-4D09-8C11-8F7B21ABF7A2}" srcOrd="0" destOrd="2" presId="urn:microsoft.com/office/officeart/2005/8/layout/vList2"/>
    <dgm:cxn modelId="{4C394A91-E89F-4FC7-B89F-1038FAB19E4E}" type="presOf" srcId="{27D4E799-3ABA-429D-BA5C-8E981DF14101}" destId="{3E4781C1-47C6-4031-ACBE-C7A70EB23372}" srcOrd="0" destOrd="0" presId="urn:microsoft.com/office/officeart/2005/8/layout/vList2"/>
    <dgm:cxn modelId="{FF5A78D6-CE24-41D4-A12F-AA1970D9EFFF}" srcId="{DBBD262A-41B3-4375-814D-ADF1E228891F}" destId="{CD98C437-55E3-4BB2-BC11-EC75209A6A8A}" srcOrd="0" destOrd="0" parTransId="{9C218DD5-9680-497B-8729-903193251EB0}" sibTransId="{34438034-3C04-4A1F-B78A-2C1210CF30B8}"/>
    <dgm:cxn modelId="{06F40522-A748-4804-9DA2-D4783D4F5906}" srcId="{27D4E799-3ABA-429D-BA5C-8E981DF14101}" destId="{A9090C40-544F-4BD6-A1FA-791A6686B09E}" srcOrd="3" destOrd="0" parTransId="{F45E5D06-8E71-4275-AD13-F34DDA270C3F}" sibTransId="{A6626854-9ECA-4E34-9482-354F13CF9736}"/>
    <dgm:cxn modelId="{CE2E92E2-BD85-473B-A19E-0ABE7E767E85}" type="presOf" srcId="{7388E767-9208-40B6-A0D2-8D650CEE926E}" destId="{5568E2E7-31F9-4D09-8C11-8F7B21ABF7A2}" srcOrd="0" destOrd="0" presId="urn:microsoft.com/office/officeart/2005/8/layout/vList2"/>
    <dgm:cxn modelId="{B962458F-3492-4064-A444-7ACA872CD4AF}" type="presOf" srcId="{CD98C437-55E3-4BB2-BC11-EC75209A6A8A}" destId="{80EC490A-543E-48FB-9010-5C36109D22AC}" srcOrd="0" destOrd="0" presId="urn:microsoft.com/office/officeart/2005/8/layout/vList2"/>
    <dgm:cxn modelId="{D653E0FB-DB98-4890-BB94-BF10263DBA98}" type="presOf" srcId="{DBBD262A-41B3-4375-814D-ADF1E228891F}" destId="{75B85F51-9901-4B5A-8C01-789BDDD85D97}" srcOrd="0" destOrd="0" presId="urn:microsoft.com/office/officeart/2005/8/layout/vList2"/>
    <dgm:cxn modelId="{EB220B36-17E2-4920-8236-21758137842E}" srcId="{27D4E799-3ABA-429D-BA5C-8E981DF14101}" destId="{6C133EB0-1116-446D-9567-0E09F2DA801A}" srcOrd="4" destOrd="0" parTransId="{0F971DCB-26D2-48A7-B3B2-0500F3890B2D}" sibTransId="{57DFFD52-2FC9-4E6F-BA38-CCD9C2519C3B}"/>
    <dgm:cxn modelId="{5821B51D-AF71-42D1-B322-5F7FFC9963E8}" type="presParOf" srcId="{75B85F51-9901-4B5A-8C01-789BDDD85D97}" destId="{80EC490A-543E-48FB-9010-5C36109D22AC}" srcOrd="0" destOrd="0" presId="urn:microsoft.com/office/officeart/2005/8/layout/vList2"/>
    <dgm:cxn modelId="{05827473-40C7-4BE0-867E-C0F79F278F52}" type="presParOf" srcId="{75B85F51-9901-4B5A-8C01-789BDDD85D97}" destId="{BE5CD9CD-2AF6-4BA3-9981-9A15357CE514}" srcOrd="1" destOrd="0" presId="urn:microsoft.com/office/officeart/2005/8/layout/vList2"/>
    <dgm:cxn modelId="{731F5712-A607-4B8B-8288-A7DD29D51D13}" type="presParOf" srcId="{75B85F51-9901-4B5A-8C01-789BDDD85D97}" destId="{3E4781C1-47C6-4031-ACBE-C7A70EB23372}" srcOrd="2" destOrd="0" presId="urn:microsoft.com/office/officeart/2005/8/layout/vList2"/>
    <dgm:cxn modelId="{24E37B46-7D8B-4576-A23D-2133649BB74E}" type="presParOf" srcId="{75B85F51-9901-4B5A-8C01-789BDDD85D97}" destId="{5568E2E7-31F9-4D09-8C11-8F7B21ABF7A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EC490A-543E-48FB-9010-5C36109D22AC}">
      <dsp:nvSpPr>
        <dsp:cNvPr id="0" name=""/>
        <dsp:cNvSpPr/>
      </dsp:nvSpPr>
      <dsp:spPr>
        <a:xfrm>
          <a:off x="0" y="28154"/>
          <a:ext cx="8229600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SHORT PASSAGE is LOCATED HERE</a:t>
          </a:r>
          <a:endParaRPr lang="en-US" sz="3200" kern="1200"/>
        </a:p>
      </dsp:txBody>
      <dsp:txXfrm>
        <a:off x="0" y="28154"/>
        <a:ext cx="8229600" cy="1271205"/>
      </dsp:txXfrm>
    </dsp:sp>
    <dsp:sp modelId="{3E4781C1-47C6-4031-ACBE-C7A70EB23372}">
      <dsp:nvSpPr>
        <dsp:cNvPr id="0" name=""/>
        <dsp:cNvSpPr/>
      </dsp:nvSpPr>
      <dsp:spPr>
        <a:xfrm>
          <a:off x="0" y="1391519"/>
          <a:ext cx="8229600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Question located here, followed by five answer choices</a:t>
          </a:r>
          <a:endParaRPr lang="en-US" sz="3200" kern="1200"/>
        </a:p>
      </dsp:txBody>
      <dsp:txXfrm>
        <a:off x="0" y="1391519"/>
        <a:ext cx="8229600" cy="1271205"/>
      </dsp:txXfrm>
    </dsp:sp>
    <dsp:sp modelId="{5568E2E7-31F9-4D09-8C11-8F7B21ABF7A2}">
      <dsp:nvSpPr>
        <dsp:cNvPr id="0" name=""/>
        <dsp:cNvSpPr/>
      </dsp:nvSpPr>
      <dsp:spPr>
        <a:xfrm>
          <a:off x="0" y="2662725"/>
          <a:ext cx="82296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Choice one</a:t>
          </a:r>
          <a:endParaRPr lang="en-U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Choice two</a:t>
          </a:r>
          <a:endParaRPr lang="en-U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Choice three</a:t>
          </a:r>
          <a:endParaRPr lang="en-U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Choice four</a:t>
          </a:r>
          <a:endParaRPr lang="en-U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Choice five</a:t>
          </a:r>
          <a:endParaRPr lang="en-US" sz="2500" kern="1200"/>
        </a:p>
      </dsp:txBody>
      <dsp:txXfrm>
        <a:off x="0" y="2662725"/>
        <a:ext cx="8229600" cy="2185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3D6B52-24A2-4261-A414-0CC851A5754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CFDE9-AFAB-4699-B16F-E7F08167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8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88503-F9D2-4EB3-9BBE-21BB3F69E9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44DF-EF51-4958-8669-263E3A9461F4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2EE-884A-4C64-B363-8D13F64F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9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39B-6823-4A86-8C2F-06F7C38E62FC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E72-FB2F-4F72-92EA-E7D6EA38B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92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CC82-BEC9-4344-9E5B-41ED08777E0E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1DAB-84EF-4C57-8C3D-619DEC26E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1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28-48F5-49BD-9EBE-42936B358301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9EE5-C87A-4C08-B328-A335177CA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1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7177-B686-4D02-B3E3-11561B230F7A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7597-979B-41C3-B92C-C43E462D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3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E76F-9A88-470F-9327-1DCFF5F4168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1CE7-439A-4A56-92AC-14467BAE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6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BB29-BF91-442C-AF03-9BA20689FF0D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6A5E-DD68-4302-A07E-92F31119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84D3-279C-4A32-944A-AA5D5A0DDD45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A957-14E9-484C-8E9A-0855F9BD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7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F0DD-D9F2-4827-BDA6-8C5FA5FA379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42E9-59F5-434F-BD61-AFE2F79F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9268-CEF0-46DA-96CD-24B8584C94D3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43A1-342F-4ADC-8D12-C18567E8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0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FB4F-6BD5-4B80-AB91-AFEC1596B42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CFF-10DC-4CB3-832B-9A101F7F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8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19C58-D657-4766-BF84-49380ED00219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FB7C-8CEF-4B45-801F-4424AF83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GMAT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Strategies for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Critical Reasoning </a:t>
            </a:r>
            <a:br>
              <a:rPr lang="en-US" dirty="0"/>
            </a:br>
            <a:r>
              <a:rPr lang="en-US" u="sng" dirty="0"/>
              <a:t>Question Categories</a:t>
            </a:r>
            <a:endParaRPr lang="en-US" u="sng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</a:t>
            </a: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Strengthening or Weakening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u="sng" dirty="0" smtClean="0"/>
              <a:t>New/Unique</a:t>
            </a:r>
            <a:r>
              <a:rPr lang="en-US" dirty="0" smtClean="0"/>
              <a:t> to Critical Reasoning:</a:t>
            </a:r>
          </a:p>
          <a:p>
            <a:pPr marL="0" indent="0" eaLnBrk="1" hangingPunct="1">
              <a:buNone/>
            </a:pPr>
            <a:r>
              <a:rPr lang="en-US" dirty="0" smtClean="0"/>
              <a:t>	3.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Passage Completion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01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Critical Reasoning </a:t>
            </a:r>
            <a:br>
              <a:rPr lang="en-US" dirty="0"/>
            </a:br>
            <a:r>
              <a:rPr lang="en-US" u="sng" dirty="0"/>
              <a:t>Question Categories</a:t>
            </a:r>
            <a:endParaRPr lang="en-US" u="sng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</a:t>
            </a: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Strengthening or Weakening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New/Unique to Critical Reasoning:</a:t>
            </a:r>
          </a:p>
          <a:p>
            <a:pPr marL="0" indent="0" eaLnBrk="1" hangingPunct="1">
              <a:buNone/>
            </a:pPr>
            <a:r>
              <a:rPr lang="en-US" dirty="0" smtClean="0"/>
              <a:t>	3.  Passage Completion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Assumptions on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the argument 		depends 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21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Critical 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</a:t>
            </a: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Strengthening or Weakening</a:t>
            </a:r>
          </a:p>
          <a:p>
            <a:pPr marL="0" indent="0" eaLnBrk="1" hangingPunct="1">
              <a:buNone/>
            </a:pPr>
            <a:r>
              <a:rPr lang="en-US" dirty="0" smtClean="0"/>
              <a:t>New/Unique to Critical Reasoning:</a:t>
            </a:r>
          </a:p>
          <a:p>
            <a:pPr marL="0" indent="0" eaLnBrk="1" hangingPunct="1">
              <a:buNone/>
            </a:pPr>
            <a:r>
              <a:rPr lang="en-US" dirty="0" smtClean="0"/>
              <a:t>	3.  Passage Completion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Assumptions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of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310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Critical 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</a:t>
            </a: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Strengthening or Weakening</a:t>
            </a:r>
          </a:p>
          <a:p>
            <a:pPr marL="0" indent="0" eaLnBrk="1" hangingPunct="1">
              <a:buNone/>
            </a:pPr>
            <a:r>
              <a:rPr lang="en-US" dirty="0" smtClean="0"/>
              <a:t>New/Unique to Critical Reasoning:</a:t>
            </a:r>
          </a:p>
          <a:p>
            <a:pPr marL="0" indent="0" eaLnBrk="1" hangingPunct="1">
              <a:buNone/>
            </a:pPr>
            <a:r>
              <a:rPr lang="en-US" dirty="0" smtClean="0"/>
              <a:t>	3.  Passage Completion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Assumptions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Method of Argument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6.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flaws in the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551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077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Section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Final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Practice daily, concentrate on improving accuracy before efficiency</a:t>
            </a:r>
          </a:p>
          <a:p>
            <a:r>
              <a:rPr lang="en-US" dirty="0"/>
              <a:t>Analyze why non-credited answers are wrong</a:t>
            </a:r>
          </a:p>
          <a:p>
            <a:r>
              <a:rPr lang="en-US" dirty="0"/>
              <a:t>Analyze your own “misses”</a:t>
            </a:r>
          </a:p>
          <a:p>
            <a:r>
              <a:rPr lang="en-US" dirty="0"/>
              <a:t>Analyze your own strengths and weaknesses</a:t>
            </a:r>
          </a:p>
          <a:p>
            <a:r>
              <a:rPr lang="en-US" dirty="0"/>
              <a:t>Keep practicing!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405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GMAT EXAM!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5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Reasoning Introduction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13—14 questions total</a:t>
            </a:r>
          </a:p>
          <a:p>
            <a:r>
              <a:rPr lang="en-US" sz="2800" dirty="0" smtClean="0"/>
              <a:t>Each C. R. passage is about 100 words</a:t>
            </a:r>
          </a:p>
          <a:p>
            <a:r>
              <a:rPr lang="en-US" sz="2800" dirty="0" smtClean="0"/>
              <a:t>Expect 1—2 questions </a:t>
            </a:r>
            <a:r>
              <a:rPr lang="en-US" sz="2800" dirty="0"/>
              <a:t>per </a:t>
            </a:r>
            <a:r>
              <a:rPr lang="en-US" sz="2800" dirty="0" smtClean="0"/>
              <a:t>passage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SKILLS: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Understand how to construct an argument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Understand how to evaluate an argument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Know how to form or evaluate a plan of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3004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Reasoning Format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373584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401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Similarities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reading strategies; read actively, visualize, paraphrase, analyze</a:t>
            </a:r>
          </a:p>
          <a:p>
            <a:r>
              <a:rPr lang="en-US" dirty="0"/>
              <a:t>Same attack strategies, but </a:t>
            </a:r>
            <a:r>
              <a:rPr lang="en-US" dirty="0" smtClean="0"/>
              <a:t>always pre-read </a:t>
            </a:r>
            <a:r>
              <a:rPr lang="en-US" dirty="0"/>
              <a:t>the </a:t>
            </a:r>
            <a:r>
              <a:rPr lang="en-US" dirty="0" smtClean="0"/>
              <a:t>question</a:t>
            </a:r>
            <a:endParaRPr lang="en-US" dirty="0"/>
          </a:p>
          <a:p>
            <a:r>
              <a:rPr lang="en-US" dirty="0" smtClean="0"/>
              <a:t>Always consider all answer choices</a:t>
            </a:r>
          </a:p>
          <a:p>
            <a:r>
              <a:rPr lang="en-US" dirty="0" smtClean="0"/>
              <a:t>Use the same elimination strategies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factual questions, more hidden level questions</a:t>
            </a:r>
          </a:p>
          <a:p>
            <a:r>
              <a:rPr lang="en-US" dirty="0" smtClean="0"/>
              <a:t>Don’t judge the actual truth; test the logical soundness of what’s presented</a:t>
            </a:r>
          </a:p>
          <a:p>
            <a:r>
              <a:rPr lang="en-US" dirty="0" smtClean="0"/>
              <a:t>Understand WHAT the conclusion is and WHERE it is located</a:t>
            </a:r>
          </a:p>
          <a:p>
            <a:r>
              <a:rPr lang="en-US" dirty="0" smtClean="0"/>
              <a:t>Understand the progression of the passage: order of premise, evidence, conclusion</a:t>
            </a:r>
          </a:p>
        </p:txBody>
      </p:sp>
    </p:spTree>
    <p:extLst>
      <p:ext uri="{BB962C8B-B14F-4D97-AF65-F5344CB8AC3E}">
        <p14:creationId xmlns:p14="http://schemas.microsoft.com/office/powerpoint/2010/main" xmlns="" val="81440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Critical Reasoning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Comprehension: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 Questions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Critical Reasoning </a:t>
            </a:r>
            <a:br>
              <a:rPr lang="en-US" dirty="0"/>
            </a:br>
            <a:r>
              <a:rPr lang="en-US" u="sng" dirty="0"/>
              <a:t>Question Categories</a:t>
            </a:r>
            <a:endParaRPr lang="en-US" u="sng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Repeats from Reading Comprehension: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2.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Strengthening or Weakening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u="sng" dirty="0" smtClean="0"/>
              <a:t>Strengthening</a:t>
            </a:r>
            <a:r>
              <a:rPr lang="en-US" dirty="0" smtClean="0"/>
              <a:t> Question Roots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1"/>
            <a:r>
              <a:rPr lang="en-US" sz="2400" dirty="0"/>
              <a:t>“Which of the following, if true, provides the strongest…”</a:t>
            </a:r>
          </a:p>
          <a:p>
            <a:pPr lvl="1"/>
            <a:r>
              <a:rPr lang="en-US" sz="2400" dirty="0"/>
              <a:t>“Which of the following, if true, helps to explain…”</a:t>
            </a:r>
          </a:p>
          <a:p>
            <a:pPr lvl="1"/>
            <a:r>
              <a:rPr lang="en-US" sz="2400" dirty="0"/>
              <a:t>“Which of the following, if true, most strongly justifies…”</a:t>
            </a:r>
          </a:p>
          <a:p>
            <a:pPr lvl="1"/>
            <a:r>
              <a:rPr lang="en-US" sz="2400" dirty="0"/>
              <a:t> “Which of the following, if true, provides the best reason…”</a:t>
            </a:r>
          </a:p>
          <a:p>
            <a:pPr lvl="1"/>
            <a:r>
              <a:rPr lang="en-US" sz="2400" dirty="0"/>
              <a:t>“Which of the following, if true, would most strengthen…”</a:t>
            </a:r>
          </a:p>
          <a:p>
            <a:pPr lvl="1"/>
            <a:r>
              <a:rPr lang="en-US" sz="2400" dirty="0"/>
              <a:t>“Which of the following, if true, would be most useful…”</a:t>
            </a:r>
          </a:p>
          <a:p>
            <a:pPr lvl="1"/>
            <a:r>
              <a:rPr lang="en-US" sz="2400" dirty="0"/>
              <a:t>“Which of the following strategies would be most likely to…”</a:t>
            </a:r>
          </a:p>
          <a:p>
            <a:pPr lvl="1"/>
            <a:r>
              <a:rPr lang="en-US" sz="2400" dirty="0"/>
              <a:t>“The conclusion  above would be more reasonably drawn if which of the following were inserted…”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u="sng" dirty="0" smtClean="0"/>
              <a:t>Weakening</a:t>
            </a:r>
            <a:r>
              <a:rPr lang="en-US" dirty="0" smtClean="0"/>
              <a:t> Question Roots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1"/>
            <a:r>
              <a:rPr lang="en-US" sz="2400" dirty="0"/>
              <a:t>“Which of the following, if true, would most weaken…”</a:t>
            </a:r>
          </a:p>
          <a:p>
            <a:pPr lvl="1"/>
            <a:r>
              <a:rPr lang="en-US" sz="2400" dirty="0"/>
              <a:t>“Which of the following, if true, would undermine…”</a:t>
            </a:r>
          </a:p>
          <a:p>
            <a:pPr lvl="1"/>
            <a:r>
              <a:rPr lang="en-US" sz="2400" dirty="0"/>
              <a:t>“Which of the following most challenges…”</a:t>
            </a:r>
          </a:p>
          <a:p>
            <a:pPr lvl="1"/>
            <a:r>
              <a:rPr lang="en-US" sz="2400" dirty="0"/>
              <a:t>“Which of the following, if true, most casts a doubt…”</a:t>
            </a:r>
          </a:p>
          <a:p>
            <a:pPr lvl="1"/>
            <a:r>
              <a:rPr lang="en-US" sz="2400" dirty="0"/>
              <a:t>“Which of the following, if true, raises the most serious doubt…”</a:t>
            </a:r>
          </a:p>
          <a:p>
            <a:pPr lvl="1"/>
            <a:r>
              <a:rPr lang="en-US" sz="2400" dirty="0"/>
              <a:t>“Which of the following, if it occurred, would constitute a disadvantage…”</a:t>
            </a:r>
          </a:p>
          <a:p>
            <a:pPr lvl="1"/>
            <a:r>
              <a:rPr lang="en-US" sz="2400" dirty="0"/>
              <a:t>“Which of the following, if true, could present the most serious disadvantage…”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742080"/>
      </p:ext>
    </p:extLst>
  </p:cSld>
  <p:clrMapOvr>
    <a:masterClrMapping/>
  </p:clrMapOvr>
</p:sld>
</file>

<file path=ppt/theme/theme1.xml><?xml version="1.0" encoding="utf-8"?>
<a:theme xmlns:a="http://schemas.openxmlformats.org/drawingml/2006/main" name="Reading Comprehen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Reading Comprehension</Template>
  <TotalTime>441</TotalTime>
  <Words>460</Words>
  <Application>Microsoft Office PowerPoint</Application>
  <PresentationFormat>On-screen Show (4:3)</PresentationFormat>
  <Paragraphs>112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Reading Comprehension</vt:lpstr>
      <vt:lpstr>GMAT EXAM</vt:lpstr>
      <vt:lpstr>Critical Reasoning Introduction</vt:lpstr>
      <vt:lpstr>Critical Reasoning Format</vt:lpstr>
      <vt:lpstr>Similarities to Reading Comprehension</vt:lpstr>
      <vt:lpstr>Differences from Reading Comprehension</vt:lpstr>
      <vt:lpstr>Critical Reasoning  Question Categories</vt:lpstr>
      <vt:lpstr>Critical Reasoning  Question Categories</vt:lpstr>
      <vt:lpstr>Strengthening Question Roots</vt:lpstr>
      <vt:lpstr>Weakening Question Roots</vt:lpstr>
      <vt:lpstr>Critical Reasoning  Question Categories</vt:lpstr>
      <vt:lpstr>Critical Reasoning  Question Categories</vt:lpstr>
      <vt:lpstr>Critical Reasoning  Question Categories</vt:lpstr>
      <vt:lpstr>Critical Reasoning  Question Categories</vt:lpstr>
      <vt:lpstr>Critical Reasoning</vt:lpstr>
      <vt:lpstr>Verbal Section Final Advice</vt:lpstr>
      <vt:lpstr>You Can Do It!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Barbara</dc:creator>
  <cp:lastModifiedBy>Deena</cp:lastModifiedBy>
  <cp:revision>97</cp:revision>
  <dcterms:created xsi:type="dcterms:W3CDTF">2012-07-13T21:16:34Z</dcterms:created>
  <dcterms:modified xsi:type="dcterms:W3CDTF">2013-08-21T18:32:41Z</dcterms:modified>
</cp:coreProperties>
</file>