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81" r:id="rId3"/>
    <p:sldId id="317" r:id="rId4"/>
    <p:sldId id="318" r:id="rId5"/>
    <p:sldId id="322" r:id="rId6"/>
    <p:sldId id="320" r:id="rId7"/>
    <p:sldId id="285" r:id="rId8"/>
    <p:sldId id="323" r:id="rId9"/>
    <p:sldId id="324" r:id="rId10"/>
    <p:sldId id="288" r:id="rId11"/>
    <p:sldId id="257" r:id="rId12"/>
    <p:sldId id="258" r:id="rId13"/>
    <p:sldId id="259" r:id="rId14"/>
    <p:sldId id="260" r:id="rId15"/>
    <p:sldId id="261" r:id="rId16"/>
    <p:sldId id="289" r:id="rId17"/>
    <p:sldId id="262" r:id="rId18"/>
    <p:sldId id="329" r:id="rId19"/>
    <p:sldId id="263" r:id="rId20"/>
    <p:sldId id="316" r:id="rId21"/>
    <p:sldId id="265" r:id="rId22"/>
    <p:sldId id="266" r:id="rId23"/>
    <p:sldId id="267" r:id="rId24"/>
    <p:sldId id="326" r:id="rId25"/>
    <p:sldId id="327" r:id="rId26"/>
    <p:sldId id="273" r:id="rId27"/>
    <p:sldId id="304" r:id="rId28"/>
    <p:sldId id="305" r:id="rId29"/>
    <p:sldId id="274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293" r:id="rId39"/>
    <p:sldId id="328" r:id="rId40"/>
    <p:sldId id="307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708" autoAdjust="0"/>
  </p:normalViewPr>
  <p:slideViewPr>
    <p:cSldViewPr>
      <p:cViewPr varScale="1">
        <p:scale>
          <a:sx n="42" d="100"/>
          <a:sy n="42" d="100"/>
        </p:scale>
        <p:origin x="-12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3D6B52-24A2-4261-A414-0CC851A57547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1CFDE9-AFAB-4699-B16F-E7F081675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828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988503-F9D2-4EB3-9BBE-21BB3F69E9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544DF-EF51-4958-8669-263E3A9461F4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92EE-884A-4C64-B363-8D13F64F5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97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8739B-6823-4A86-8C2F-06F7C38E62FC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E72-FB2F-4F72-92EA-E7D6EA38B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792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3CC82-BEC9-4344-9E5B-41ED08777E0E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C1DAB-84EF-4C57-8C3D-619DEC26E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818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4C28-48F5-49BD-9EBE-42936B358301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29EE5-C87A-4C08-B328-A335177CA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11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07177-B686-4D02-B3E3-11561B230F7A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A7597-979B-41C3-B92C-C43E462D2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73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E76F-9A88-470F-9327-1DCFF5F41687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E1CE7-439A-4A56-92AC-14467BAEC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461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8BB29-BF91-442C-AF03-9BA20689FF0D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E6A5E-DD68-4302-A07E-92F31119E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48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84D3-279C-4A32-944A-AA5D5A0DDD45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EA957-14E9-484C-8E9A-0855F9BDC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471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FF0DD-D9F2-4827-BDA6-8C5FA5FA3792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42E9-59F5-434F-BD61-AFE2F79F8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57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B9268-CEF0-46DA-96CD-24B8584C94D3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43A1-342F-4ADC-8D12-C18567E8C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03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FFB4F-6BD5-4B80-AB91-AFEC1596B422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ACFF-10DC-4CB3-832B-9A101F7FC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83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919C58-D657-4766-BF84-49380ED00219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C0FB7C-8CEF-4B45-801F-4424AF83C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GMAT EXAM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Strategies for Success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Attack-Strategy for R. C. </a:t>
            </a:r>
            <a:r>
              <a:rPr lang="en-US" sz="4000" u="sng" dirty="0" smtClean="0"/>
              <a:t>Questions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1</a:t>
            </a:r>
            <a:r>
              <a:rPr lang="en-US" baseline="30000" dirty="0" smtClean="0"/>
              <a:t>st</a:t>
            </a:r>
            <a:r>
              <a:rPr lang="en-US" dirty="0" smtClean="0"/>
              <a:t> PRE-READ the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2</a:t>
            </a:r>
            <a:r>
              <a:rPr lang="en-US" baseline="30000" dirty="0" smtClean="0"/>
              <a:t>nd</a:t>
            </a:r>
            <a:r>
              <a:rPr lang="en-US" dirty="0" smtClean="0"/>
              <a:t> READ the passage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3</a:t>
            </a:r>
            <a:r>
              <a:rPr lang="en-US" baseline="30000" dirty="0" smtClean="0"/>
              <a:t>rd</a:t>
            </a:r>
            <a:r>
              <a:rPr lang="en-US" dirty="0" smtClean="0"/>
              <a:t> RE-READ the question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4</a:t>
            </a:r>
            <a:r>
              <a:rPr lang="en-US" baseline="30000" dirty="0" smtClean="0"/>
              <a:t>th</a:t>
            </a:r>
            <a:r>
              <a:rPr lang="en-US" dirty="0" smtClean="0"/>
              <a:t> ANALYZE the response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2778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Reading Strategies- R. C. </a:t>
            </a:r>
            <a:r>
              <a:rPr lang="en-US" u="sng" dirty="0" smtClean="0"/>
              <a:t>Passages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1. Read the passage ONCE.  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dirty="0" smtClean="0"/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To avoid rereading, get the content by reading…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Strategies- R. C</a:t>
            </a:r>
            <a:r>
              <a:rPr lang="en-US" dirty="0"/>
              <a:t>. </a:t>
            </a:r>
            <a:r>
              <a:rPr lang="en-US" u="sng" dirty="0" smtClean="0"/>
              <a:t>Passages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pitchFamily="34" charset="0"/>
              <a:buAutoNum type="arabicPeriod"/>
            </a:pPr>
            <a:r>
              <a:rPr lang="en-US" dirty="0" smtClean="0"/>
              <a:t>Read the passage ONCE.</a:t>
            </a:r>
          </a:p>
          <a:p>
            <a:pPr marL="0" indent="0" eaLnBrk="1" hangingPunct="1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To avoid rereading, get the content by reading…</a:t>
            </a:r>
          </a:p>
          <a:p>
            <a:pPr marL="0" indent="0" eaLnBrk="1" hangingPunct="1">
              <a:buNone/>
            </a:pP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ACTIVELY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Reading Strategies- R. C. </a:t>
            </a:r>
            <a:r>
              <a:rPr lang="en-US" u="sng" dirty="0" smtClean="0"/>
              <a:t>Passages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1. Read the passage ONCE.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To avoid rereading, get the content by reading…</a:t>
            </a:r>
          </a:p>
          <a:p>
            <a:pPr lvl="1" eaLnBrk="1" hangingPunct="1"/>
            <a:r>
              <a:rPr lang="en-US" dirty="0" smtClean="0"/>
              <a:t>ACTIVELY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VISUALIZE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Reading Strategies- R. C. </a:t>
            </a:r>
            <a:r>
              <a:rPr lang="en-US" u="sng" dirty="0" smtClean="0"/>
              <a:t>Passages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1. Read the passage ONCE.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To avoid rereading, get the content by reading…</a:t>
            </a:r>
          </a:p>
          <a:p>
            <a:pPr lvl="1" eaLnBrk="1" hangingPunct="1"/>
            <a:r>
              <a:rPr lang="en-US" dirty="0" smtClean="0"/>
              <a:t>ACTIVELY</a:t>
            </a:r>
          </a:p>
          <a:p>
            <a:pPr lvl="1" eaLnBrk="1" hangingPunct="1"/>
            <a:r>
              <a:rPr lang="en-US" dirty="0" smtClean="0"/>
              <a:t>VISUALLY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PARAPHRASE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Reading Strategies- R. C. </a:t>
            </a:r>
            <a:r>
              <a:rPr lang="en-US" u="sng" dirty="0" smtClean="0"/>
              <a:t>Passages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1. Read the passage ONCE.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To avoid rereading, get the content by reading…</a:t>
            </a:r>
          </a:p>
          <a:p>
            <a:pPr lvl="1" eaLnBrk="1" hangingPunct="1"/>
            <a:r>
              <a:rPr lang="en-US" dirty="0" smtClean="0"/>
              <a:t>ACTIVELY</a:t>
            </a:r>
          </a:p>
          <a:p>
            <a:pPr lvl="1" eaLnBrk="1" hangingPunct="1"/>
            <a:r>
              <a:rPr lang="en-US" dirty="0" smtClean="0"/>
              <a:t>VISUALLY</a:t>
            </a:r>
          </a:p>
          <a:p>
            <a:pPr lvl="1" eaLnBrk="1" hangingPunct="1"/>
            <a:r>
              <a:rPr lang="en-US" dirty="0" smtClean="0"/>
              <a:t>PARAPHRASE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ANALYZE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R. C. </a:t>
            </a:r>
            <a:r>
              <a:rPr lang="en-US" u="sng" dirty="0" smtClean="0"/>
              <a:t>Analysis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Distinguish main idea from supporting ideas</a:t>
            </a:r>
          </a:p>
          <a:p>
            <a:r>
              <a:rPr lang="en-US" dirty="0" smtClean="0"/>
              <a:t>Distinguish author’s personal ideas from mere reporting</a:t>
            </a:r>
          </a:p>
          <a:p>
            <a:r>
              <a:rPr lang="en-US" dirty="0" smtClean="0"/>
              <a:t>Distinguish hypothetical or speculative ideas from author’s committed ideas</a:t>
            </a:r>
          </a:p>
          <a:p>
            <a:r>
              <a:rPr lang="en-US" dirty="0" smtClean="0"/>
              <a:t>Identify transitions from one idea to another</a:t>
            </a:r>
          </a:p>
          <a:p>
            <a:r>
              <a:rPr lang="en-US" dirty="0" smtClean="0"/>
              <a:t>Identify the relationship between different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2699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Overall R. C. Strategies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AutoNum type="arabicPeriod"/>
            </a:pPr>
            <a:r>
              <a:rPr lang="en-US" dirty="0" smtClean="0"/>
              <a:t>Read the passage ONCE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R. C.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Read the passage ONCE</a:t>
            </a:r>
          </a:p>
          <a:p>
            <a:pPr marL="514350" indent="-514350">
              <a:buAutoNum type="arabicPeriod"/>
            </a:pPr>
            <a:r>
              <a:rPr lang="en-US" dirty="0"/>
              <a:t>Do not apply outside knowledge to either the question or the passage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437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R. C. Strategies</a:t>
            </a:r>
            <a:endParaRPr 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AutoNum type="arabicPeriod"/>
            </a:pPr>
            <a:r>
              <a:rPr lang="en-US" dirty="0" smtClean="0"/>
              <a:t>Read the passage ONCE</a:t>
            </a:r>
          </a:p>
          <a:p>
            <a:pPr marL="514350" indent="-514350" eaLnBrk="1" hangingPunct="1">
              <a:buAutoNum type="arabicPeriod"/>
            </a:pPr>
            <a:r>
              <a:rPr lang="en-US" dirty="0" smtClean="0"/>
              <a:t>Do not apply outside knowledge</a:t>
            </a:r>
          </a:p>
          <a:p>
            <a:pPr marL="514350" indent="-514350" eaLnBrk="1" hangingPunct="1">
              <a:buAutoNum type="arabicPeriod"/>
            </a:pPr>
            <a:r>
              <a:rPr lang="en-US" dirty="0" smtClean="0"/>
              <a:t>Read the questions </a:t>
            </a:r>
            <a:r>
              <a:rPr lang="en-US" u="sng" dirty="0" smtClean="0"/>
              <a:t>carefully</a:t>
            </a:r>
            <a:r>
              <a:rPr lang="en-US" dirty="0" smtClean="0"/>
              <a:t>.  Many wrong answers stem from misreading the question; know exactly what is being asked.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GMAT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Structure of the Computer-Based GMAT Test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Analytical Writing</a:t>
            </a:r>
            <a:r>
              <a:rPr lang="en-US" dirty="0" smtClean="0"/>
              <a:t>: one section with one essay</a:t>
            </a:r>
          </a:p>
          <a:p>
            <a:pPr lvl="1"/>
            <a:r>
              <a:rPr lang="en-US" dirty="0" smtClean="0"/>
              <a:t>30 minutes </a:t>
            </a:r>
            <a:endParaRPr lang="en-US" sz="3200" dirty="0" smtClean="0"/>
          </a:p>
          <a:p>
            <a:pPr lvl="2"/>
            <a:r>
              <a:rPr lang="en-US" sz="3200" dirty="0" smtClean="0"/>
              <a:t>Analyze an Argument</a:t>
            </a:r>
          </a:p>
          <a:p>
            <a:pPr marL="914400" lvl="2" indent="0">
              <a:buNone/>
            </a:pPr>
            <a:endParaRPr lang="en-US" sz="3200" dirty="0" smtClean="0"/>
          </a:p>
          <a:p>
            <a:pPr lvl="2"/>
            <a:r>
              <a:rPr lang="en-US" sz="3200" dirty="0" smtClean="0"/>
              <a:t>Score: 1—6 (not factored into overall score) </a:t>
            </a:r>
            <a:endParaRPr lang="en-US" sz="3600" dirty="0"/>
          </a:p>
          <a:p>
            <a:pPr lvl="2"/>
            <a:endParaRPr lang="en-US" sz="32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15136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R. C. Strategies</a:t>
            </a:r>
            <a:endParaRPr 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AutoNum type="arabicPeriod"/>
            </a:pPr>
            <a:r>
              <a:rPr lang="en-US" dirty="0" smtClean="0"/>
              <a:t>Read the passage ONCE</a:t>
            </a:r>
          </a:p>
          <a:p>
            <a:pPr marL="514350" indent="-514350" eaLnBrk="1" hangingPunct="1">
              <a:buAutoNum type="arabicPeriod"/>
            </a:pPr>
            <a:r>
              <a:rPr lang="en-US" dirty="0" smtClean="0"/>
              <a:t>Do not apply outside knowledge</a:t>
            </a:r>
          </a:p>
          <a:p>
            <a:pPr marL="514350" indent="-514350" eaLnBrk="1" hangingPunct="1">
              <a:buAutoNum type="arabicPeriod"/>
            </a:pPr>
            <a:r>
              <a:rPr lang="en-US" dirty="0" smtClean="0"/>
              <a:t>Read the questions </a:t>
            </a:r>
            <a:r>
              <a:rPr lang="en-US" u="sng" dirty="0" smtClean="0"/>
              <a:t>carefully</a:t>
            </a:r>
            <a:r>
              <a:rPr lang="en-US" dirty="0" smtClean="0"/>
              <a:t>.  Many wrong answers stem from misreading the question; know what is being asked.</a:t>
            </a:r>
          </a:p>
          <a:p>
            <a:pPr marL="514350" indent="-514350" eaLnBrk="1" hangingPunct="1">
              <a:buAutoNum type="arabicPeriod"/>
            </a:pPr>
            <a:r>
              <a:rPr lang="en-US" dirty="0" smtClean="0"/>
              <a:t>Read each answer choice carefully; ONLY use the information in the passage.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054033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u="sng" dirty="0" smtClean="0"/>
              <a:t>Question Categories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	1.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Idea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u="sng" dirty="0" smtClean="0"/>
              <a:t>Question Categories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1.  Main Idea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	2.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Supporting Idea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u="sng" dirty="0" smtClean="0"/>
              <a:t>Question Categories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 smtClean="0"/>
              <a:t>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Supporting Idea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	3.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Implications  /  Inferences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u="sng" dirty="0" smtClean="0"/>
              <a:t>Question Categories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Supporting Idea</a:t>
            </a:r>
          </a:p>
          <a:p>
            <a:pPr marL="0" indent="0" eaLnBrk="1" hangingPunct="1">
              <a:buNone/>
            </a:pPr>
            <a:r>
              <a:rPr lang="en-US" dirty="0" smtClean="0"/>
              <a:t>	3.  Implications  /  Inferences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4.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Applications beyond the passage</a:t>
            </a:r>
          </a:p>
        </p:txBody>
      </p:sp>
    </p:spTree>
    <p:extLst>
      <p:ext uri="{BB962C8B-B14F-4D97-AF65-F5344CB8AC3E}">
        <p14:creationId xmlns:p14="http://schemas.microsoft.com/office/powerpoint/2010/main" xmlns="" val="17460114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u="sng" dirty="0" smtClean="0"/>
              <a:t>Question Categories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Supporting Idea</a:t>
            </a:r>
          </a:p>
          <a:p>
            <a:pPr marL="0" indent="0" eaLnBrk="1" hangingPunct="1">
              <a:buNone/>
            </a:pPr>
            <a:r>
              <a:rPr lang="en-US" dirty="0" smtClean="0"/>
              <a:t>	3.  Implications  /  Inferences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4.  Applications beyond the passage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5.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Author’s Strengths and Weaknesses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424841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</a:t>
            </a:r>
            <a:r>
              <a:rPr lang="en-US" u="sng" dirty="0" smtClean="0"/>
              <a:t>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 </a:t>
            </a:r>
            <a:r>
              <a:rPr lang="en-US" u="sng" dirty="0" smtClean="0"/>
              <a:t>how</a:t>
            </a:r>
            <a:r>
              <a:rPr lang="en-US" dirty="0" smtClean="0"/>
              <a:t> to access the accurate answer; questions are written in three levels: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FACTUAL </a:t>
            </a:r>
            <a:r>
              <a:rPr lang="en-US" dirty="0" smtClean="0"/>
              <a:t>QUESTIONS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</a:t>
            </a:r>
            <a:r>
              <a:rPr lang="en-US" u="sng" dirty="0" smtClean="0"/>
              <a:t>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 </a:t>
            </a:r>
            <a:r>
              <a:rPr lang="en-US" u="sng" dirty="0" smtClean="0"/>
              <a:t>how</a:t>
            </a:r>
            <a:r>
              <a:rPr lang="en-US" dirty="0" smtClean="0"/>
              <a:t> to access the accurate answer; questions are written in three levels: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FACTUAL QUESTIONS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IDEA </a:t>
            </a:r>
            <a:r>
              <a:rPr lang="en-US" dirty="0" smtClean="0"/>
              <a:t>QUESTIONS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5167540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</a:t>
            </a:r>
            <a:r>
              <a:rPr lang="en-US" u="sng" dirty="0" smtClean="0"/>
              <a:t>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 </a:t>
            </a:r>
            <a:r>
              <a:rPr lang="en-US" u="sng" dirty="0" smtClean="0"/>
              <a:t>how</a:t>
            </a:r>
            <a:r>
              <a:rPr lang="en-US" dirty="0" smtClean="0"/>
              <a:t> to access the accurate answer; questions are written in three levels: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FACTUAL QUESTIONS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MAIN IDEA QUESTIONS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HIDDEN IDEA </a:t>
            </a:r>
            <a:r>
              <a:rPr lang="en-US" dirty="0" smtClean="0"/>
              <a:t>QUESTIONS  </a:t>
            </a:r>
          </a:p>
        </p:txBody>
      </p:sp>
    </p:spTree>
    <p:extLst>
      <p:ext uri="{BB962C8B-B14F-4D97-AF65-F5344CB8AC3E}">
        <p14:creationId xmlns:p14="http://schemas.microsoft.com/office/powerpoint/2010/main" xmlns="" val="30592291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u="sng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</a:t>
            </a:r>
            <a:r>
              <a:rPr lang="en-US" dirty="0" smtClean="0"/>
              <a:t>: Key words misstated or key ideas twisted 	(contradicts passage)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Structure of the Computer-Based GMAT Test</a:t>
            </a:r>
          </a:p>
          <a:p>
            <a:r>
              <a:rPr lang="en-US" dirty="0" smtClean="0"/>
              <a:t>Analytical Writing</a:t>
            </a:r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Reasoning: </a:t>
            </a:r>
            <a:r>
              <a:rPr lang="en-US" dirty="0" smtClean="0"/>
              <a:t>one section </a:t>
            </a:r>
          </a:p>
          <a:p>
            <a:pPr lvl="1"/>
            <a:r>
              <a:rPr lang="en-US" dirty="0" smtClean="0"/>
              <a:t>30 minutes </a:t>
            </a:r>
            <a:endParaRPr lang="en-US" sz="2800" dirty="0" smtClean="0"/>
          </a:p>
          <a:p>
            <a:pPr lvl="2"/>
            <a:r>
              <a:rPr lang="en-US" sz="3200" dirty="0" smtClean="0"/>
              <a:t>12 problem sets contain…</a:t>
            </a:r>
          </a:p>
          <a:p>
            <a:pPr lvl="2"/>
            <a:r>
              <a:rPr lang="en-US" sz="3200" dirty="0" smtClean="0"/>
              <a:t>30 total questions</a:t>
            </a:r>
          </a:p>
          <a:p>
            <a:pPr lvl="2"/>
            <a:r>
              <a:rPr lang="en-US" sz="3200" dirty="0" smtClean="0"/>
              <a:t>Score: 1—8 (not factored into overall score) </a:t>
            </a:r>
            <a:endParaRPr lang="en-US" sz="3600" dirty="0" smtClean="0"/>
          </a:p>
          <a:p>
            <a:pPr lvl="2"/>
            <a:endParaRPr lang="en-US" sz="3200" dirty="0"/>
          </a:p>
          <a:p>
            <a:pPr marL="914400" lvl="2" indent="0">
              <a:buNone/>
            </a:pPr>
            <a:endParaRPr lang="en-US" sz="3200" dirty="0" smtClean="0"/>
          </a:p>
          <a:p>
            <a:pPr lvl="2"/>
            <a:endParaRPr lang="en-US" sz="32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96719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u="sng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Reversals</a:t>
            </a:r>
            <a:r>
              <a:rPr lang="en-US" dirty="0" smtClean="0"/>
              <a:t>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	 </a:t>
            </a:r>
            <a:r>
              <a:rPr lang="en-US" dirty="0" smtClean="0"/>
              <a:t>  (e.g. weakening instead of strengthening)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588586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u="sng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N/A</a:t>
            </a:r>
            <a:r>
              <a:rPr lang="en-US" dirty="0" smtClean="0"/>
              <a:t>: Answer brings up info that is not addressed 	(i.e. answer has outside information)</a:t>
            </a:r>
          </a:p>
        </p:txBody>
      </p:sp>
    </p:spTree>
    <p:extLst>
      <p:ext uri="{BB962C8B-B14F-4D97-AF65-F5344CB8AC3E}">
        <p14:creationId xmlns:p14="http://schemas.microsoft.com/office/powerpoint/2010/main" xmlns="" val="38319099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u="sng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N/A: Answer brings up info that is not addressed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dirty="0" smtClean="0"/>
              <a:t>: Answer is irrelevant to this question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(answer may be true, but not for this question)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556187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u="sng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N/A: Answer brings up info that is not addressed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Irr</a:t>
            </a:r>
            <a:r>
              <a:rPr lang="en-US" dirty="0" smtClean="0"/>
              <a:t>.: Answer is irrelevant to this question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O.T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dirty="0" smtClean="0"/>
              <a:t>: Answer goes off-topic (i.e. includes extra 	info that is not required)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596559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u="sng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N/A: Answer brings up info that is not addressed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Irr</a:t>
            </a:r>
            <a:r>
              <a:rPr lang="en-US" dirty="0" smtClean="0"/>
              <a:t>.: Answer is irrelevant to this question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O.T</a:t>
            </a:r>
            <a:r>
              <a:rPr lang="en-US" dirty="0" smtClean="0"/>
              <a:t>.: Answer goes off-topic (extra info)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General/Too Specific</a:t>
            </a:r>
            <a:r>
              <a:rPr lang="en-US" dirty="0" smtClean="0"/>
              <a:t>: Answer not the right size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7723835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u="sng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N/A: Answer brings up info that is not addressed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Irr</a:t>
            </a:r>
            <a:r>
              <a:rPr lang="en-US" dirty="0" smtClean="0"/>
              <a:t>.: Answer is irrelevant to this question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O.T</a:t>
            </a:r>
            <a:r>
              <a:rPr lang="en-US" dirty="0" smtClean="0"/>
              <a:t>.: Answer goes off-topic (extra info)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Too General/Too Specific: Answer not right size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Qualifiers</a:t>
            </a:r>
            <a:r>
              <a:rPr lang="en-US" dirty="0" smtClean="0"/>
              <a:t>: Answer uses wrong qualifying words.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379849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u="sng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N/A: Answer brings up info that is not addressed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Irr</a:t>
            </a:r>
            <a:r>
              <a:rPr lang="en-US" dirty="0" smtClean="0"/>
              <a:t>.: Answer is irrelevant to this question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O.T</a:t>
            </a:r>
            <a:r>
              <a:rPr lang="en-US" dirty="0" smtClean="0"/>
              <a:t>.: Answer goes off-topic (extra info)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Too General/Too Specific: Answer not right size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Qualifiers: Answer uses wrong qualifying words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Absolutes</a:t>
            </a:r>
            <a:r>
              <a:rPr lang="en-US" dirty="0" smtClean="0"/>
              <a:t>: Answer uses words that are too strong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613920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u="sng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 eliminate incorrect answer choices, look for: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KEY: Key words misstated or key ideas twisted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Reversals: Answer leads in opposite direction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N/A: Answer brings up info that is not addressed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Irr</a:t>
            </a:r>
            <a:r>
              <a:rPr lang="en-US" dirty="0" smtClean="0"/>
              <a:t>.: Answer is irrelevant to this question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err="1" smtClean="0"/>
              <a:t>O.T</a:t>
            </a:r>
            <a:r>
              <a:rPr lang="en-US" dirty="0" smtClean="0"/>
              <a:t>.: Answer goes off-topic (extra info)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Too General/Too Specific: Answer not right size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Qualifiers: Answer uses wrong qualifying words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Absolutes: Answer uses words that are too strong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Unreasonable</a:t>
            </a:r>
            <a:r>
              <a:rPr lang="en-US" dirty="0" smtClean="0"/>
              <a:t>: Answer just feels wrong</a:t>
            </a:r>
          </a:p>
        </p:txBody>
      </p:sp>
    </p:spTree>
    <p:extLst>
      <p:ext uri="{BB962C8B-B14F-4D97-AF65-F5344CB8AC3E}">
        <p14:creationId xmlns:p14="http://schemas.microsoft.com/office/powerpoint/2010/main" xmlns="" val="22355746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Practice Test Questions and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80776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Reading Comprehension</a:t>
            </a:r>
            <a:br>
              <a:rPr lang="en-US" dirty="0" smtClean="0"/>
            </a:br>
            <a:r>
              <a:rPr lang="en-US" dirty="0" smtClean="0"/>
              <a:t>Final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Practice daily, concentrate on improving accuracy before efficiency</a:t>
            </a:r>
          </a:p>
          <a:p>
            <a:r>
              <a:rPr lang="en-US" dirty="0" smtClean="0"/>
              <a:t>Analyze why non-credited answers are wrong</a:t>
            </a:r>
          </a:p>
          <a:p>
            <a:r>
              <a:rPr lang="en-US" dirty="0" smtClean="0"/>
              <a:t>Analyze your own “misses”</a:t>
            </a:r>
          </a:p>
          <a:p>
            <a:r>
              <a:rPr lang="en-US" dirty="0" smtClean="0"/>
              <a:t>Analyze your own strengths and weaknesses</a:t>
            </a:r>
          </a:p>
          <a:p>
            <a:r>
              <a:rPr lang="en-US" dirty="0" smtClean="0"/>
              <a:t>Keep practicing!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61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Structure of the Computer-Based GMAT Test</a:t>
            </a:r>
          </a:p>
          <a:p>
            <a:r>
              <a:rPr lang="en-US" dirty="0" smtClean="0"/>
              <a:t>Analytical Writing</a:t>
            </a:r>
          </a:p>
          <a:p>
            <a:r>
              <a:rPr lang="en-US" dirty="0" smtClean="0"/>
              <a:t>Integrated Reasoning</a:t>
            </a:r>
            <a:endParaRPr lang="en-US" sz="3200" dirty="0" smtClean="0"/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Choice Sections</a:t>
            </a:r>
            <a:r>
              <a:rPr lang="en-US" dirty="0" smtClean="0"/>
              <a:t>: </a:t>
            </a:r>
            <a:r>
              <a:rPr lang="en-US" dirty="0"/>
              <a:t>one section of each Verbal and Math</a:t>
            </a:r>
          </a:p>
          <a:p>
            <a:pPr lvl="1"/>
            <a:r>
              <a:rPr lang="en-US" dirty="0"/>
              <a:t>75 minutes for each section</a:t>
            </a:r>
          </a:p>
          <a:p>
            <a:pPr lvl="1"/>
            <a:r>
              <a:rPr lang="en-US" dirty="0"/>
              <a:t>Both sections are combined into one overall score </a:t>
            </a:r>
            <a:r>
              <a:rPr lang="en-US" dirty="0" smtClean="0"/>
              <a:t>of </a:t>
            </a:r>
            <a:r>
              <a:rPr lang="en-US" dirty="0"/>
              <a:t>200—800 </a:t>
            </a:r>
            <a:endParaRPr lang="en-US" dirty="0" smtClean="0"/>
          </a:p>
          <a:p>
            <a:pPr lvl="1"/>
            <a:r>
              <a:rPr lang="en-US" dirty="0" smtClean="0"/>
              <a:t>Each section gets individual subset score of 0—60 </a:t>
            </a:r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sz="3200" dirty="0" smtClean="0"/>
          </a:p>
          <a:p>
            <a:pPr lvl="2"/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273970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Do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LUCK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GMAT EXAM!</a:t>
            </a:r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3566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Structure of the Computer-Based GMAT Test</a:t>
            </a:r>
          </a:p>
          <a:p>
            <a:r>
              <a:rPr lang="en-US" dirty="0" smtClean="0"/>
              <a:t>Analytical Writing</a:t>
            </a:r>
          </a:p>
          <a:p>
            <a:r>
              <a:rPr lang="en-US" dirty="0" smtClean="0"/>
              <a:t>Integrated Reasoning</a:t>
            </a:r>
            <a:endParaRPr lang="en-US" sz="3200" dirty="0" smtClean="0"/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Choice Sections</a:t>
            </a:r>
            <a:r>
              <a:rPr lang="en-US" dirty="0" smtClean="0"/>
              <a:t>: </a:t>
            </a:r>
            <a:r>
              <a:rPr lang="en-US" dirty="0"/>
              <a:t>one section </a:t>
            </a:r>
            <a:r>
              <a:rPr lang="en-US" dirty="0" smtClean="0"/>
              <a:t>of each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 Reasoning</a:t>
            </a:r>
            <a:r>
              <a:rPr lang="en-US" dirty="0" smtClean="0"/>
              <a:t>: 41 questions / 75 minutes</a:t>
            </a:r>
          </a:p>
          <a:p>
            <a:pPr lvl="2"/>
            <a:r>
              <a:rPr lang="en-US" dirty="0" smtClean="0"/>
              <a:t>Reading Comprehension</a:t>
            </a:r>
          </a:p>
          <a:p>
            <a:pPr lvl="2"/>
            <a:r>
              <a:rPr lang="en-US" dirty="0" smtClean="0"/>
              <a:t>Critical Reasoning</a:t>
            </a:r>
          </a:p>
          <a:p>
            <a:pPr lvl="2"/>
            <a:r>
              <a:rPr lang="en-US" dirty="0" smtClean="0"/>
              <a:t>Sentence Correction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sz="3200" dirty="0" smtClean="0"/>
          </a:p>
          <a:p>
            <a:pPr lvl="2"/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47917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Structure of the Computer-Based GMAT Test</a:t>
            </a:r>
          </a:p>
          <a:p>
            <a:r>
              <a:rPr lang="en-US" dirty="0" smtClean="0"/>
              <a:t>Analytical Writing</a:t>
            </a:r>
          </a:p>
          <a:p>
            <a:r>
              <a:rPr lang="en-US" dirty="0" smtClean="0"/>
              <a:t>Integrated Reasoning</a:t>
            </a:r>
            <a:endParaRPr lang="en-US" sz="3200" dirty="0" smtClean="0"/>
          </a:p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Choice Sections:</a:t>
            </a:r>
            <a:r>
              <a:rPr lang="en-US" dirty="0" smtClean="0"/>
              <a:t> </a:t>
            </a:r>
            <a:r>
              <a:rPr lang="en-US" dirty="0"/>
              <a:t>one section </a:t>
            </a:r>
            <a:r>
              <a:rPr lang="en-US" dirty="0" smtClean="0"/>
              <a:t>of each</a:t>
            </a:r>
            <a:endParaRPr lang="en-US" dirty="0"/>
          </a:p>
          <a:p>
            <a:pPr lvl="1"/>
            <a:r>
              <a:rPr lang="en-US" dirty="0" smtClean="0"/>
              <a:t>Verbal Reasoning: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Quantitative Reasoning: </a:t>
            </a:r>
            <a:r>
              <a:rPr lang="en-US" dirty="0" smtClean="0"/>
              <a:t>37 questions / 75 minutes</a:t>
            </a:r>
          </a:p>
          <a:p>
            <a:pPr lvl="2"/>
            <a:r>
              <a:rPr lang="en-US" dirty="0" smtClean="0"/>
              <a:t>Data Sufficiency</a:t>
            </a:r>
          </a:p>
          <a:p>
            <a:pPr lvl="2"/>
            <a:r>
              <a:rPr lang="en-US" dirty="0" smtClean="0"/>
              <a:t>Problem Solving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sz="3200" dirty="0" smtClean="0"/>
          </a:p>
          <a:p>
            <a:pPr lvl="2"/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89086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GMAT Test Design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Computer adaptive: each question is based on previous right and wrong responses</a:t>
            </a:r>
          </a:p>
          <a:p>
            <a:r>
              <a:rPr lang="en-US" sz="2800" dirty="0" smtClean="0"/>
              <a:t>You MAY NOT skip a question; you MUST enter an answer for each question</a:t>
            </a:r>
          </a:p>
          <a:p>
            <a:r>
              <a:rPr lang="en-US" sz="2800" dirty="0" smtClean="0"/>
              <a:t>You may NOT move forward and backward throughout any section or change any answers</a:t>
            </a:r>
          </a:p>
          <a:p>
            <a:r>
              <a:rPr lang="en-US" sz="2800" dirty="0" smtClean="0"/>
              <a:t>No penalty for incorrect answers</a:t>
            </a:r>
            <a:endParaRPr lang="en-US" sz="2800" dirty="0"/>
          </a:p>
          <a:p>
            <a:r>
              <a:rPr lang="en-US" sz="2800" dirty="0" smtClean="0"/>
              <a:t>Total score: based on ALL answers; computer is constantly adjusting difficulty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697718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Comprehension Introduction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smtClean="0"/>
              <a:t>13—14 questions</a:t>
            </a:r>
            <a:r>
              <a:rPr lang="en-US" sz="2800" dirty="0" smtClean="0"/>
              <a:t>; 3 passages, about 350—500 words</a:t>
            </a:r>
          </a:p>
          <a:p>
            <a:r>
              <a:rPr lang="en-US" sz="2800" dirty="0" smtClean="0"/>
              <a:t>Expect </a:t>
            </a:r>
            <a:r>
              <a:rPr lang="en-US" sz="2800" dirty="0"/>
              <a:t>1—4 questions per passage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iming is critical; one passage with 4 questions = 7 minutes, </a:t>
            </a:r>
            <a:r>
              <a:rPr lang="en-US" sz="2800" u="sng" dirty="0" smtClean="0"/>
              <a:t>including</a:t>
            </a:r>
            <a:r>
              <a:rPr lang="en-US" sz="2800" dirty="0" smtClean="0"/>
              <a:t> reading time</a:t>
            </a:r>
          </a:p>
          <a:p>
            <a:r>
              <a:rPr lang="en-US" sz="2800" dirty="0" smtClean="0"/>
              <a:t>Passages from physical sciences, biological sciences, social sciences, arts and humanities, everyday topics</a:t>
            </a:r>
          </a:p>
          <a:p>
            <a:r>
              <a:rPr lang="en-US" sz="2800" dirty="0" smtClean="0"/>
              <a:t>Essential to practice at home and analyze wrong answers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30042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Comprehension Format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00400" cy="4525963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PASSAGE 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LOCATED </a:t>
            </a:r>
          </a:p>
          <a:p>
            <a:pPr marL="0" indent="0">
              <a:buNone/>
            </a:pPr>
            <a:r>
              <a:rPr lang="en-US" dirty="0" smtClean="0"/>
              <a:t>HERE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WILL REMAIN VISIBLE FOR ALL 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 </a:t>
            </a:r>
            <a:r>
              <a:rPr lang="en-US" dirty="0" smtClean="0"/>
              <a:t>is located </a:t>
            </a:r>
            <a:r>
              <a:rPr lang="en-US" dirty="0"/>
              <a:t>here, followed by five answer choices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Choice one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Choice two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Choice three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Choice four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Choice five</a:t>
            </a:r>
          </a:p>
          <a:p>
            <a:pPr lvl="1">
              <a:buFont typeface="Courier New" pitchFamily="49" charset="0"/>
              <a:buChar char="o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5941142"/>
      </p:ext>
    </p:extLst>
  </p:cSld>
  <p:clrMapOvr>
    <a:masterClrMapping/>
  </p:clrMapOvr>
</p:sld>
</file>

<file path=ppt/theme/theme1.xml><?xml version="1.0" encoding="utf-8"?>
<a:theme xmlns:a="http://schemas.openxmlformats.org/drawingml/2006/main" name="Reading Comprehens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Reading Comprehension</Template>
  <TotalTime>409</TotalTime>
  <Words>1251</Words>
  <Application>Microsoft Office PowerPoint</Application>
  <PresentationFormat>On-screen Show (4:3)</PresentationFormat>
  <Paragraphs>276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Reading Comprehension</vt:lpstr>
      <vt:lpstr>GMAT EXAM</vt:lpstr>
      <vt:lpstr>GMAT EXAM</vt:lpstr>
      <vt:lpstr>Slide 3</vt:lpstr>
      <vt:lpstr>Slide 4</vt:lpstr>
      <vt:lpstr>Slide 5</vt:lpstr>
      <vt:lpstr>Slide 6</vt:lpstr>
      <vt:lpstr>GMAT Test Design Features</vt:lpstr>
      <vt:lpstr>Reading Comprehension Introduction</vt:lpstr>
      <vt:lpstr>Reading Comprehension Format</vt:lpstr>
      <vt:lpstr>Attack-Strategy for R. C. Questions</vt:lpstr>
      <vt:lpstr>Reading Strategies- R. C. Passages</vt:lpstr>
      <vt:lpstr>Reading Strategies- R. C. Passages</vt:lpstr>
      <vt:lpstr>Reading Strategies- R. C. Passages</vt:lpstr>
      <vt:lpstr>Reading Strategies- R. C. Passages</vt:lpstr>
      <vt:lpstr>Reading Strategies- R. C. Passages</vt:lpstr>
      <vt:lpstr>Strategies for R. C. Analysis</vt:lpstr>
      <vt:lpstr>Overall R. C. Strategies</vt:lpstr>
      <vt:lpstr>Overall R. C. Strategies</vt:lpstr>
      <vt:lpstr>Overall R. C. Strategies</vt:lpstr>
      <vt:lpstr>Overall R. C. Strategies</vt:lpstr>
      <vt:lpstr>Reading Comprehension  Question Categories</vt:lpstr>
      <vt:lpstr>Reading Comprehension  Question Categories</vt:lpstr>
      <vt:lpstr>Reading Comprehension  Question Categories</vt:lpstr>
      <vt:lpstr>Reading Comprehension  Question Categories</vt:lpstr>
      <vt:lpstr>Reading Comprehension  Question Categories</vt:lpstr>
      <vt:lpstr>Reading Comprehension  Question Accessibility</vt:lpstr>
      <vt:lpstr>Reading Comprehension  Question Accessibility</vt:lpstr>
      <vt:lpstr>Reading Comprehension  Question Accessibility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</vt:lpstr>
      <vt:lpstr>Reading Comprehension Final Advice</vt:lpstr>
      <vt:lpstr>You Can Do It!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Comprehension</dc:title>
  <dc:creator>Barbara</dc:creator>
  <cp:lastModifiedBy>Deena</cp:lastModifiedBy>
  <cp:revision>90</cp:revision>
  <dcterms:created xsi:type="dcterms:W3CDTF">2012-07-13T21:16:34Z</dcterms:created>
  <dcterms:modified xsi:type="dcterms:W3CDTF">2013-08-21T18:33:02Z</dcterms:modified>
</cp:coreProperties>
</file>