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sldIdLst>
    <p:sldId id="256" r:id="rId2"/>
    <p:sldId id="281" r:id="rId3"/>
    <p:sldId id="282" r:id="rId4"/>
    <p:sldId id="283" r:id="rId5"/>
    <p:sldId id="284" r:id="rId6"/>
    <p:sldId id="331" r:id="rId7"/>
    <p:sldId id="285" r:id="rId8"/>
    <p:sldId id="286" r:id="rId9"/>
    <p:sldId id="287" r:id="rId10"/>
    <p:sldId id="330" r:id="rId11"/>
    <p:sldId id="288" r:id="rId12"/>
    <p:sldId id="257" r:id="rId13"/>
    <p:sldId id="258" r:id="rId14"/>
    <p:sldId id="259" r:id="rId15"/>
    <p:sldId id="260" r:id="rId16"/>
    <p:sldId id="261" r:id="rId17"/>
    <p:sldId id="289" r:id="rId18"/>
    <p:sldId id="262" r:id="rId19"/>
    <p:sldId id="263" r:id="rId20"/>
    <p:sldId id="316" r:id="rId21"/>
    <p:sldId id="301" r:id="rId22"/>
    <p:sldId id="343" r:id="rId23"/>
    <p:sldId id="345" r:id="rId24"/>
    <p:sldId id="264" r:id="rId25"/>
    <p:sldId id="332" r:id="rId26"/>
    <p:sldId id="321" r:id="rId27"/>
    <p:sldId id="300" r:id="rId28"/>
    <p:sldId id="291" r:id="rId29"/>
    <p:sldId id="335" r:id="rId30"/>
    <p:sldId id="340" r:id="rId31"/>
    <p:sldId id="336" r:id="rId32"/>
    <p:sldId id="329" r:id="rId33"/>
    <p:sldId id="303" r:id="rId34"/>
    <p:sldId id="337" r:id="rId35"/>
    <p:sldId id="338" r:id="rId36"/>
    <p:sldId id="342" r:id="rId37"/>
    <p:sldId id="292" r:id="rId38"/>
    <p:sldId id="333" r:id="rId39"/>
    <p:sldId id="334" r:id="rId40"/>
    <p:sldId id="265" r:id="rId41"/>
    <p:sldId id="266" r:id="rId42"/>
    <p:sldId id="267" r:id="rId43"/>
    <p:sldId id="273" r:id="rId44"/>
    <p:sldId id="304" r:id="rId45"/>
    <p:sldId id="305" r:id="rId46"/>
    <p:sldId id="274" r:id="rId47"/>
    <p:sldId id="308" r:id="rId48"/>
    <p:sldId id="309" r:id="rId49"/>
    <p:sldId id="310" r:id="rId50"/>
    <p:sldId id="312" r:id="rId51"/>
    <p:sldId id="313" r:id="rId52"/>
    <p:sldId id="314" r:id="rId53"/>
    <p:sldId id="315" r:id="rId54"/>
    <p:sldId id="293" r:id="rId55"/>
    <p:sldId id="294" r:id="rId56"/>
    <p:sldId id="295" r:id="rId57"/>
    <p:sldId id="324" r:id="rId58"/>
    <p:sldId id="325" r:id="rId59"/>
    <p:sldId id="296" r:id="rId60"/>
    <p:sldId id="297" r:id="rId61"/>
    <p:sldId id="298" r:id="rId62"/>
    <p:sldId id="327" r:id="rId63"/>
    <p:sldId id="318" r:id="rId64"/>
    <p:sldId id="306" r:id="rId65"/>
    <p:sldId id="307" r:id="rId6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708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3D6B52-24A2-4261-A414-0CC851A57547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1CFDE9-AFAB-4699-B16F-E7F081675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28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988503-F9D2-4EB3-9BBE-21BB3F69E9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544DF-EF51-4958-8669-263E3A9461F4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492EE-884A-4C64-B363-8D13F64F5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7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8739B-6823-4A86-8C2F-06F7C38E62FC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6E72-FB2F-4F72-92EA-E7D6EA38B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29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3CC82-BEC9-4344-9E5B-41ED08777E0E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C1DAB-84EF-4C57-8C3D-619DEC26E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8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4C28-48F5-49BD-9EBE-42936B358301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29EE5-C87A-4C08-B328-A335177CA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07177-B686-4D02-B3E3-11561B230F7A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A7597-979B-41C3-B92C-C43E462D2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AE76F-9A88-470F-9327-1DCFF5F41687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E1CE7-439A-4A56-92AC-14467BAEC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1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8BB29-BF91-442C-AF03-9BA20689FF0D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E6A5E-DD68-4302-A07E-92F31119E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48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F84D3-279C-4A32-944A-AA5D5A0DDD45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EA957-14E9-484C-8E9A-0855F9BDC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71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FF0DD-D9F2-4827-BDA6-8C5FA5FA3792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742E9-59F5-434F-BD61-AFE2F79F8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7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B9268-CEF0-46DA-96CD-24B8584C94D3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B43A1-342F-4ADC-8D12-C18567E8C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3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FFB4F-6BD5-4B80-AB91-AFEC1596B422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CACFF-10DC-4CB3-832B-9A101F7FCE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3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919C58-D657-4766-BF84-49380ED00219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C0FB7C-8CEF-4B45-801F-4424AF83CC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GRE EXAM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Strategies for Success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534400" cy="680186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Reading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Comprehension Format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j-ea"/>
              <a:cs typeface="+mj-cs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1143000"/>
            <a:ext cx="8001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passage appears here, across the top of the page.</a:t>
            </a:r>
          </a:p>
          <a:p>
            <a:pPr algn="ctr"/>
            <a:r>
              <a:rPr lang="en-US" sz="2400" dirty="0" smtClean="0"/>
              <a:t>The passage will remain on the screen until you have answered all questions.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942975" y="2557182"/>
            <a:ext cx="710565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first question related to this passage is HERE,</a:t>
            </a:r>
          </a:p>
          <a:p>
            <a:pPr algn="ctr"/>
            <a:r>
              <a:rPr lang="en-US" sz="2400" dirty="0" smtClean="0"/>
              <a:t>across the middle of the page</a:t>
            </a:r>
            <a:endParaRPr lang="en-US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2438400" y="4495800"/>
            <a:ext cx="41148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answer choices are located HERE,</a:t>
            </a:r>
          </a:p>
          <a:p>
            <a:pPr algn="ctr"/>
            <a:r>
              <a:rPr lang="en-US" sz="2000" dirty="0"/>
              <a:t>n</a:t>
            </a:r>
            <a:r>
              <a:rPr lang="en-US" sz="2000" dirty="0" smtClean="0"/>
              <a:t>ear the bottom of the screen.</a:t>
            </a:r>
          </a:p>
          <a:p>
            <a:pPr algn="ctr"/>
            <a:endParaRPr lang="en-US" sz="2000" dirty="0" smtClean="0"/>
          </a:p>
          <a:p>
            <a:pPr algn="ctr"/>
            <a:endParaRPr lang="en-US" sz="2000" dirty="0" smtClean="0"/>
          </a:p>
          <a:p>
            <a:pPr marL="285750" indent="-285750" algn="ctr">
              <a:buFont typeface="Wingdings" pitchFamily="2" charset="2"/>
              <a:buChar char="q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86877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 Comp. </a:t>
            </a:r>
            <a:r>
              <a:rPr lang="en-US" sz="40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Attack Strategy</a:t>
            </a:r>
            <a:endParaRPr lang="en-US" sz="40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PRE-READ the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READ the passage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RE-READ the question carefully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ANALYZE the answer choices, eliminating wrong ones as you read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778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Strategies for </a:t>
            </a:r>
            <a:r>
              <a:rPr lang="en-US" u="sng" dirty="0" smtClean="0"/>
              <a:t>Effective Reading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1. Read the passage ONCE.  </a:t>
            </a:r>
          </a:p>
          <a:p>
            <a:pPr marL="0" indent="0" eaLnBrk="1" hangingPunct="1">
              <a:buFont typeface="Arial" pitchFamily="34" charset="0"/>
              <a:buNone/>
            </a:pPr>
            <a:endParaRPr lang="en-US" dirty="0" smtClean="0"/>
          </a:p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Avoid rereading at this time; get the content </a:t>
            </a:r>
            <a:r>
              <a:rPr lang="en-US" dirty="0" smtClean="0"/>
              <a:t>and overall point.</a:t>
            </a:r>
          </a:p>
          <a:p>
            <a:pPr marL="0" indent="0" eaLnBrk="1" hangingPunct="1">
              <a:buFont typeface="Arial" pitchFamily="34" charset="0"/>
              <a:buNone/>
            </a:pPr>
            <a:endParaRPr lang="en-US" dirty="0"/>
          </a:p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How do I accomplish that? 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Effective Reading</a:t>
            </a:r>
            <a:endParaRPr lang="en-U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1. Read the passage ONCE.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Avoid rereading at this time; get the content, the author’s point(s</a:t>
            </a:r>
            <a:r>
              <a:rPr lang="en-US" dirty="0" smtClean="0"/>
              <a:t>).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—READ ACTIVELY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eaLnBrk="1" hangingPunct="1">
              <a:buNone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Effective Reading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1. Read the passage ONCE.  </a:t>
            </a:r>
          </a:p>
          <a:p>
            <a:pPr marL="0" indent="0">
              <a:buNone/>
            </a:pPr>
            <a:r>
              <a:rPr lang="en-US" dirty="0" smtClean="0"/>
              <a:t>Avoid rereading at this time; </a:t>
            </a:r>
            <a:r>
              <a:rPr lang="en-US" dirty="0"/>
              <a:t>get the content, the author’s point(s).</a:t>
            </a:r>
          </a:p>
          <a:p>
            <a:pPr lvl="1" eaLnBrk="1" hangingPunct="1"/>
            <a:r>
              <a:rPr lang="en-US" dirty="0" smtClean="0"/>
              <a:t>READ ACTIVELY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VISUALIZE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Effective Reading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1. Read the passage ONCE.  </a:t>
            </a:r>
          </a:p>
          <a:p>
            <a:pPr marL="0" indent="0">
              <a:buNone/>
            </a:pPr>
            <a:r>
              <a:rPr lang="en-US" dirty="0" smtClean="0"/>
              <a:t>Avoid rereading at this time; </a:t>
            </a:r>
            <a:r>
              <a:rPr lang="en-US" dirty="0"/>
              <a:t>get the content, the author’s point(s).</a:t>
            </a:r>
          </a:p>
          <a:p>
            <a:pPr lvl="1" eaLnBrk="1" hangingPunct="1"/>
            <a:r>
              <a:rPr lang="en-US" dirty="0" smtClean="0"/>
              <a:t>READ ACTIVELY</a:t>
            </a:r>
          </a:p>
          <a:p>
            <a:pPr lvl="1" eaLnBrk="1" hangingPunct="1"/>
            <a:r>
              <a:rPr lang="en-US" dirty="0" smtClean="0"/>
              <a:t>VISUALLY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PARAPHRASE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Effective Reading</a:t>
            </a:r>
            <a:endParaRPr 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1. Read the passage ONCE.  </a:t>
            </a:r>
          </a:p>
          <a:p>
            <a:pPr marL="0" indent="0">
              <a:buNone/>
            </a:pPr>
            <a:r>
              <a:rPr lang="en-US" dirty="0" smtClean="0"/>
              <a:t>Avoid rereading at this time; </a:t>
            </a:r>
            <a:r>
              <a:rPr lang="en-US" dirty="0"/>
              <a:t>get the content, the author’s point(s).</a:t>
            </a:r>
          </a:p>
          <a:p>
            <a:pPr lvl="1" eaLnBrk="1" hangingPunct="1"/>
            <a:r>
              <a:rPr lang="en-US" dirty="0" smtClean="0"/>
              <a:t>READ ACTIVELY</a:t>
            </a:r>
          </a:p>
          <a:p>
            <a:pPr lvl="1" eaLnBrk="1" hangingPunct="1"/>
            <a:r>
              <a:rPr lang="en-US" dirty="0" smtClean="0"/>
              <a:t>VISUALLY</a:t>
            </a:r>
          </a:p>
          <a:p>
            <a:pPr lvl="1" eaLnBrk="1" hangingPunct="1"/>
            <a:r>
              <a:rPr lang="en-US" dirty="0" smtClean="0"/>
              <a:t>PARAPHRASE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ANALYZE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</a:t>
            </a:r>
            <a:r>
              <a:rPr lang="en-US" u="sng" dirty="0" smtClean="0"/>
              <a:t>Insightful Analysis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Distinguish main idea from supporting ideas.</a:t>
            </a:r>
          </a:p>
          <a:p>
            <a:r>
              <a:rPr lang="en-US" dirty="0" smtClean="0"/>
              <a:t>Distinguish author’s personal ideas from mere reporting.</a:t>
            </a:r>
          </a:p>
          <a:p>
            <a:r>
              <a:rPr lang="en-US" dirty="0" smtClean="0"/>
              <a:t>Distinguish hypothetical or speculative ideas from author’s committed ideas.</a:t>
            </a:r>
          </a:p>
          <a:p>
            <a:r>
              <a:rPr lang="en-US" dirty="0" smtClean="0"/>
              <a:t>Identify transitions from one idea to another.</a:t>
            </a:r>
          </a:p>
          <a:p>
            <a:r>
              <a:rPr lang="en-US" dirty="0" smtClean="0"/>
              <a:t>Identify the relationship between different ideas.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99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Strategies for </a:t>
            </a:r>
            <a:r>
              <a:rPr lang="en-US" dirty="0" err="1" smtClean="0"/>
              <a:t>R.C</a:t>
            </a:r>
            <a:r>
              <a:rPr lang="en-US" dirty="0" smtClean="0"/>
              <a:t>. Questions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AutoNum type="arabicPeriod"/>
            </a:pPr>
            <a:r>
              <a:rPr lang="en-US" dirty="0" smtClean="0"/>
              <a:t>Read the passage ONCE.</a:t>
            </a:r>
          </a:p>
          <a:p>
            <a:pPr marL="514350" indent="-514350" eaLnBrk="1" hangingPunct="1">
              <a:buAutoNum type="arabicPeriod"/>
            </a:pPr>
            <a:r>
              <a:rPr lang="en-US" dirty="0" smtClean="0"/>
              <a:t>Do not apply outside knowledge to either the question or the passage.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Strategies for </a:t>
            </a:r>
            <a:r>
              <a:rPr lang="en-US" dirty="0" err="1" smtClean="0"/>
              <a:t>R.C</a:t>
            </a:r>
            <a:r>
              <a:rPr lang="en-US" dirty="0" smtClean="0"/>
              <a:t>. Questions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AutoNum type="arabicPeriod"/>
            </a:pPr>
            <a:r>
              <a:rPr lang="en-US" dirty="0" smtClean="0"/>
              <a:t>Read the passage ONCE.</a:t>
            </a:r>
          </a:p>
          <a:p>
            <a:pPr marL="514350" indent="-514350" eaLnBrk="1" hangingPunct="1">
              <a:buAutoNum type="arabicPeriod"/>
            </a:pPr>
            <a:r>
              <a:rPr lang="en-US" dirty="0" smtClean="0"/>
              <a:t>Do not apply outside knowledge.</a:t>
            </a:r>
          </a:p>
          <a:p>
            <a:pPr marL="514350" indent="-514350" eaLnBrk="1" hangingPunct="1">
              <a:buAutoNum type="arabicPeriod"/>
            </a:pPr>
            <a:r>
              <a:rPr lang="en-US" dirty="0" smtClean="0"/>
              <a:t>Read the questions </a:t>
            </a:r>
            <a:r>
              <a:rPr lang="en-US" u="sng" dirty="0" smtClean="0"/>
              <a:t>carefully</a:t>
            </a:r>
            <a:r>
              <a:rPr lang="en-US" dirty="0" smtClean="0"/>
              <a:t>.  Many wrong answers stem from misreading the question; know what is being asked.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Structure of the Computer-Based Test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Analytical Writing</a:t>
            </a:r>
            <a:r>
              <a:rPr lang="en-US" dirty="0" smtClean="0"/>
              <a:t>: one section with two essays</a:t>
            </a:r>
          </a:p>
          <a:p>
            <a:pPr lvl="1"/>
            <a:r>
              <a:rPr lang="en-US" dirty="0" smtClean="0"/>
              <a:t>30 minutes per essay; one hour total</a:t>
            </a:r>
          </a:p>
          <a:p>
            <a:pPr lvl="2"/>
            <a:r>
              <a:rPr lang="en-US" sz="3200" dirty="0" smtClean="0"/>
              <a:t>Analyze an Issue</a:t>
            </a:r>
          </a:p>
          <a:p>
            <a:pPr lvl="2"/>
            <a:r>
              <a:rPr lang="en-US" sz="3200" dirty="0" smtClean="0"/>
              <a:t>Analyze an Argument</a:t>
            </a:r>
          </a:p>
          <a:p>
            <a:pPr lvl="2"/>
            <a:endParaRPr lang="en-US" sz="3200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1364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Strategies for </a:t>
            </a:r>
            <a:r>
              <a:rPr lang="en-US" dirty="0" err="1" smtClean="0"/>
              <a:t>R.C</a:t>
            </a:r>
            <a:r>
              <a:rPr lang="en-US" dirty="0" smtClean="0"/>
              <a:t>. Questions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AutoNum type="arabicPeriod"/>
            </a:pPr>
            <a:r>
              <a:rPr lang="en-US" dirty="0" smtClean="0"/>
              <a:t>Read the passage ONCE.</a:t>
            </a:r>
          </a:p>
          <a:p>
            <a:pPr marL="514350" indent="-514350" eaLnBrk="1" hangingPunct="1">
              <a:buAutoNum type="arabicPeriod"/>
            </a:pPr>
            <a:r>
              <a:rPr lang="en-US" dirty="0" smtClean="0"/>
              <a:t>Do not apply outside knowledge.</a:t>
            </a:r>
          </a:p>
          <a:p>
            <a:pPr marL="514350" indent="-514350" eaLnBrk="1" hangingPunct="1">
              <a:buAutoNum type="arabicPeriod"/>
            </a:pPr>
            <a:r>
              <a:rPr lang="en-US" dirty="0" smtClean="0"/>
              <a:t>Read the questions </a:t>
            </a:r>
            <a:r>
              <a:rPr lang="en-US" u="sng" dirty="0" smtClean="0"/>
              <a:t>carefully</a:t>
            </a:r>
            <a:r>
              <a:rPr lang="en-US" dirty="0" smtClean="0"/>
              <a:t>.  Many wrong answers stem from misreading the question; know what is being asked.</a:t>
            </a:r>
          </a:p>
          <a:p>
            <a:pPr marL="514350" indent="-514350" eaLnBrk="1" hangingPunct="1">
              <a:buAutoNum type="arabicPeriod"/>
            </a:pPr>
            <a:r>
              <a:rPr lang="en-US" dirty="0" smtClean="0"/>
              <a:t>Read each answer choice carefully; ONLY use the information in the passage.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4033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Reading Comprehension </a:t>
            </a:r>
            <a:br>
              <a:rPr lang="en-US" sz="4000" dirty="0" smtClean="0"/>
            </a:br>
            <a:r>
              <a:rPr lang="en-US" sz="4000" u="sng" dirty="0" smtClean="0"/>
              <a:t>Question Formats</a:t>
            </a:r>
            <a:endParaRPr lang="en-US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Only One Answer Choice</a:t>
            </a:r>
          </a:p>
          <a:p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6763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Only One Answer: format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the most common set-up, the one you are most familiar with: one question, five answer choices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Most Reading Comprehension questions follow this format.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4291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534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Select Only One Answer: format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j-ea"/>
              <a:cs typeface="+mj-cs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1004843"/>
            <a:ext cx="8001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passage appears here, across the top of the page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762000" y="1981200"/>
            <a:ext cx="7543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The question will be printed here. Sample: “The author would agree with which of the following?”</a:t>
            </a:r>
            <a:endParaRPr lang="en-US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990600" y="3352532"/>
            <a:ext cx="7162800" cy="28958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 smtClean="0"/>
              <a:t>The answer choices appear here.</a:t>
            </a:r>
          </a:p>
          <a:p>
            <a:pPr lvl="1"/>
            <a:endParaRPr lang="en-US" sz="2000" dirty="0" smtClean="0"/>
          </a:p>
          <a:p>
            <a:pPr marL="742950" lvl="1" indent="-285750">
              <a:buFont typeface="Courier New" pitchFamily="49" charset="0"/>
              <a:buChar char="o"/>
            </a:pPr>
            <a:r>
              <a:rPr lang="en-US" sz="2000" dirty="0" smtClean="0"/>
              <a:t>Choice #1</a:t>
            </a:r>
            <a:endParaRPr lang="en-US" sz="2000" dirty="0"/>
          </a:p>
          <a:p>
            <a:pPr marL="742950" lvl="1" indent="-285750">
              <a:buFont typeface="Courier New" pitchFamily="49" charset="0"/>
              <a:buChar char="o"/>
            </a:pPr>
            <a:r>
              <a:rPr lang="en-US" sz="2000" dirty="0"/>
              <a:t>Choice </a:t>
            </a:r>
            <a:r>
              <a:rPr lang="en-US" sz="2000" dirty="0" smtClean="0"/>
              <a:t>#2</a:t>
            </a:r>
            <a:endParaRPr lang="en-US" sz="2000" dirty="0"/>
          </a:p>
          <a:p>
            <a:pPr marL="742950" lvl="1" indent="-285750">
              <a:buFont typeface="Courier New" pitchFamily="49" charset="0"/>
              <a:buChar char="o"/>
            </a:pPr>
            <a:r>
              <a:rPr lang="en-US" sz="2000" dirty="0"/>
              <a:t>Choice </a:t>
            </a:r>
            <a:r>
              <a:rPr lang="en-US" sz="2000" dirty="0" smtClean="0"/>
              <a:t>#3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en-US" sz="2000" dirty="0"/>
              <a:t>Choice </a:t>
            </a:r>
            <a:r>
              <a:rPr lang="en-US" sz="2000" dirty="0" smtClean="0"/>
              <a:t>#4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en-US" sz="2000" dirty="0"/>
              <a:t>Choice </a:t>
            </a:r>
            <a:r>
              <a:rPr lang="en-US" sz="2000" dirty="0" smtClean="0"/>
              <a:t>#5</a:t>
            </a:r>
          </a:p>
          <a:p>
            <a:pPr marL="742950" lvl="1" indent="-285750">
              <a:buFont typeface="Courier New" pitchFamily="49" charset="0"/>
              <a:buChar char="o"/>
            </a:pPr>
            <a:endParaRPr lang="en-US" sz="2000" dirty="0"/>
          </a:p>
          <a:p>
            <a:pPr lvl="1"/>
            <a:r>
              <a:rPr lang="en-US" sz="2000" dirty="0" smtClean="0"/>
              <a:t>Simply click on the </a:t>
            </a:r>
            <a:r>
              <a:rPr lang="en-US" sz="2000" u="sng" dirty="0" smtClean="0"/>
              <a:t>one</a:t>
            </a:r>
            <a:r>
              <a:rPr lang="en-US" sz="2000" dirty="0" smtClean="0"/>
              <a:t> correct choice.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42690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Answer: Strategies</a:t>
            </a: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Read </a:t>
            </a:r>
            <a:r>
              <a:rPr lang="en-US" dirty="0" smtClean="0"/>
              <a:t>ALL five of the answer choices; eliminate wrong ones as you go.  </a:t>
            </a:r>
            <a:endParaRPr lang="en-US" dirty="0" smtClean="0"/>
          </a:p>
          <a:p>
            <a:r>
              <a:rPr lang="en-US" dirty="0" smtClean="0"/>
              <a:t>Be sure to read the question carefully.</a:t>
            </a:r>
            <a:endParaRPr lang="en-US" dirty="0" smtClean="0"/>
          </a:p>
          <a:p>
            <a:r>
              <a:rPr lang="en-US" dirty="0" smtClean="0"/>
              <a:t>Correct response = most accurately and completely answers the specific question. </a:t>
            </a:r>
          </a:p>
          <a:p>
            <a:r>
              <a:rPr lang="en-US" dirty="0" smtClean="0"/>
              <a:t>When asked about vocabulary, use passage context and content.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12845"/>
            <a:ext cx="79248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Sample </a:t>
            </a:r>
            <a:r>
              <a:rPr lang="en-US" sz="2000" b="1" dirty="0" smtClean="0"/>
              <a:t>Questions 1 – 3 are based on the following passage: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algn="ctr"/>
            <a:r>
              <a:rPr lang="en-US" sz="2800" dirty="0" smtClean="0"/>
              <a:t>Roses are red.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Violets are blue.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Sugar is sweet.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And so are you.</a:t>
            </a:r>
          </a:p>
          <a:p>
            <a:pPr algn="ctr"/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1295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1081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62000"/>
            <a:ext cx="754380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Roses are red.</a:t>
            </a:r>
          </a:p>
          <a:p>
            <a:pPr algn="ctr"/>
            <a:r>
              <a:rPr lang="en-US" sz="2000" dirty="0"/>
              <a:t>Violets are blue.</a:t>
            </a:r>
          </a:p>
          <a:p>
            <a:pPr algn="ctr"/>
            <a:r>
              <a:rPr lang="en-US" sz="2000" dirty="0"/>
              <a:t>Sugar is sweet.</a:t>
            </a:r>
          </a:p>
          <a:p>
            <a:pPr algn="ctr"/>
            <a:r>
              <a:rPr lang="en-US" sz="2000" dirty="0"/>
              <a:t>And so are you.</a:t>
            </a:r>
          </a:p>
          <a:p>
            <a:endParaRPr lang="en-US" sz="1400" dirty="0"/>
          </a:p>
          <a:p>
            <a:pPr algn="ctr"/>
            <a:r>
              <a:rPr lang="en-US" sz="2000" dirty="0" smtClean="0"/>
              <a:t>Sample Reading Comprehension Question #1</a:t>
            </a:r>
          </a:p>
          <a:p>
            <a:pPr algn="ctr"/>
            <a:r>
              <a:rPr lang="en-US" sz="2000" b="1" u="sng" dirty="0" smtClean="0"/>
              <a:t>Five Options, Select Only One</a:t>
            </a:r>
          </a:p>
          <a:p>
            <a:endParaRPr lang="en-US" sz="2000" dirty="0"/>
          </a:p>
          <a:p>
            <a:r>
              <a:rPr lang="en-US" sz="2000" dirty="0" smtClean="0"/>
              <a:t>#1. According to the passage, what color are roses?</a:t>
            </a:r>
          </a:p>
          <a:p>
            <a:endParaRPr lang="en-US" sz="2000" dirty="0"/>
          </a:p>
          <a:p>
            <a:pPr marL="742950" lvl="1" indent="-285750">
              <a:buFont typeface="Courier New" pitchFamily="49" charset="0"/>
              <a:buChar char="o"/>
            </a:pPr>
            <a:r>
              <a:rPr lang="en-US" sz="2000" dirty="0" smtClean="0"/>
              <a:t>Blue.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en-US" sz="2000" dirty="0" smtClean="0"/>
              <a:t>Green.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en-US" sz="2000" dirty="0" smtClean="0"/>
              <a:t>Yellow.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en-US" sz="2000" dirty="0" smtClean="0"/>
              <a:t>Red.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en-US" sz="2000" dirty="0" smtClean="0"/>
              <a:t>Sweet.</a:t>
            </a:r>
            <a:endParaRPr lang="en-US" sz="2000" dirty="0"/>
          </a:p>
          <a:p>
            <a:endParaRPr lang="en-US" sz="2000" b="1" dirty="0" smtClean="0"/>
          </a:p>
          <a:p>
            <a:r>
              <a:rPr lang="en-US" sz="2000" b="1" dirty="0" smtClean="0"/>
              <a:t>Answer</a:t>
            </a:r>
            <a:r>
              <a:rPr lang="en-US" sz="2000" b="1" dirty="0"/>
              <a:t>: </a:t>
            </a:r>
            <a:r>
              <a:rPr lang="en-US" sz="2000" b="1" dirty="0" smtClean="0"/>
              <a:t>The 4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Option: Roses are red.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12869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Reading Comprehension </a:t>
            </a:r>
            <a:br>
              <a:rPr lang="en-US" sz="4000" dirty="0" smtClean="0"/>
            </a:br>
            <a:r>
              <a:rPr lang="en-US" sz="4000" dirty="0" smtClean="0"/>
              <a:t>Question Formats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Select Only One Answer Choice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One or More Answer Choices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763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or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</a:t>
            </a: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en-US" dirty="0" smtClean="0"/>
              <a:t>These questions mimic </a:t>
            </a:r>
            <a:r>
              <a:rPr lang="en-US" dirty="0" smtClean="0"/>
              <a:t>the old “multiple-multiple choice” questions, the ones you loved to hate! </a:t>
            </a:r>
            <a:endParaRPr lang="en-US" dirty="0" smtClean="0"/>
          </a:p>
          <a:p>
            <a:r>
              <a:rPr lang="en-US" dirty="0" smtClean="0"/>
              <a:t>They were frustrating and time consuming.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92570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or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More: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old format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“multiple-multiple </a:t>
            </a:r>
            <a:r>
              <a:rPr lang="en-US" dirty="0" smtClean="0"/>
              <a:t>choice” old format had a question here, followed by three options: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First potential option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Second potential </a:t>
            </a:r>
            <a:r>
              <a:rPr lang="en-US" dirty="0"/>
              <a:t>option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Third potential option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 smtClean="0"/>
              <a:t>Then, you had to choose from five answers.</a:t>
            </a:r>
          </a:p>
          <a:p>
            <a:pPr marL="514350" indent="-514350">
              <a:buAutoNum type="alphaUcPeriod"/>
            </a:pPr>
            <a:r>
              <a:rPr lang="en-US" dirty="0" smtClean="0"/>
              <a:t>I only			D. II and III only		</a:t>
            </a:r>
          </a:p>
          <a:p>
            <a:pPr marL="514350" indent="-514350">
              <a:buAutoNum type="alphaUcPeriod"/>
            </a:pPr>
            <a:r>
              <a:rPr lang="en-US" dirty="0" smtClean="0"/>
              <a:t>II only			E. I, II, and III</a:t>
            </a:r>
          </a:p>
          <a:p>
            <a:pPr marL="514350" indent="-514350">
              <a:buAutoNum type="alphaUcPeriod"/>
            </a:pPr>
            <a:r>
              <a:rPr lang="en-US" dirty="0" smtClean="0"/>
              <a:t>I and III only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89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685800" y="457200"/>
            <a:ext cx="7543800" cy="5668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Structure of the Computer-Based Test</a:t>
            </a:r>
          </a:p>
          <a:p>
            <a:r>
              <a:rPr lang="en-US" dirty="0" smtClean="0"/>
              <a:t>Analytical Writing: one section with two essays</a:t>
            </a:r>
          </a:p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Verbal Reasoning</a:t>
            </a:r>
            <a:r>
              <a:rPr lang="en-US" dirty="0" smtClean="0"/>
              <a:t>: two sections</a:t>
            </a:r>
          </a:p>
          <a:p>
            <a:pPr lvl="2"/>
            <a:r>
              <a:rPr lang="en-US" sz="3200" dirty="0" smtClean="0"/>
              <a:t>Approximately 20 questions per section</a:t>
            </a:r>
          </a:p>
          <a:p>
            <a:pPr lvl="2"/>
            <a:r>
              <a:rPr lang="en-US" sz="3200" dirty="0" smtClean="0"/>
              <a:t>30 minutes per section</a:t>
            </a:r>
          </a:p>
          <a:p>
            <a:pPr marL="914400" lvl="2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0357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534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Select One or More: new format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j-ea"/>
              <a:cs typeface="+mj-cs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1004843"/>
            <a:ext cx="8001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passage appears here, across the top of the page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762000" y="1828800"/>
            <a:ext cx="7543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The directions will read “</a:t>
            </a:r>
            <a:r>
              <a:rPr lang="en-US" sz="2400" b="1" dirty="0" smtClean="0"/>
              <a:t>For the following question, consider each choice separately  and select all that apply</a:t>
            </a:r>
            <a:r>
              <a:rPr lang="en-US" sz="2400" dirty="0" smtClean="0"/>
              <a:t>.”</a:t>
            </a:r>
            <a:endParaRPr lang="en-US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990600" y="3276600"/>
            <a:ext cx="7162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The author suggests  that…is true in which of the following respects?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2000" dirty="0" smtClean="0"/>
              <a:t>First potential option.</a:t>
            </a:r>
            <a:endParaRPr lang="en-US" sz="2000" dirty="0"/>
          </a:p>
          <a:p>
            <a:endParaRPr lang="en-US" sz="2000" dirty="0"/>
          </a:p>
          <a:p>
            <a:pPr marL="285750" indent="-285750">
              <a:buFont typeface="Wingdings" pitchFamily="2" charset="2"/>
              <a:buChar char="q"/>
            </a:pPr>
            <a:r>
              <a:rPr lang="en-US" sz="2000" dirty="0" smtClean="0"/>
              <a:t>Second potential option.</a:t>
            </a:r>
            <a:endParaRPr lang="en-US" sz="2000" dirty="0"/>
          </a:p>
          <a:p>
            <a:endParaRPr lang="en-US" sz="2000" dirty="0"/>
          </a:p>
          <a:p>
            <a:pPr marL="285750" indent="-285750">
              <a:buFont typeface="Wingdings" pitchFamily="2" charset="2"/>
              <a:buChar char="q"/>
            </a:pPr>
            <a:r>
              <a:rPr lang="en-US" sz="2000" dirty="0" smtClean="0"/>
              <a:t>Third potential option.</a:t>
            </a:r>
          </a:p>
          <a:p>
            <a:endParaRPr lang="en-US" sz="2000" dirty="0" smtClean="0"/>
          </a:p>
          <a:p>
            <a:r>
              <a:rPr lang="en-US" sz="2000" dirty="0" smtClean="0"/>
              <a:t>You simply click on each correct option.  Viola! 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95166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or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Answer Strategies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/>
              <a:t>Three choices; select ALL correct responses for credit</a:t>
            </a:r>
            <a:r>
              <a:rPr lang="en-US" dirty="0" smtClean="0"/>
              <a:t>. No partial credit.</a:t>
            </a:r>
            <a:endParaRPr lang="en-US" dirty="0"/>
          </a:p>
          <a:p>
            <a:r>
              <a:rPr lang="en-US" dirty="0"/>
              <a:t>Evaluate each answer option independently.</a:t>
            </a:r>
          </a:p>
          <a:p>
            <a:r>
              <a:rPr lang="en-US" dirty="0"/>
              <a:t>Correct response(s) most accurately and completely answer the question.</a:t>
            </a:r>
          </a:p>
          <a:p>
            <a:r>
              <a:rPr lang="en-US" dirty="0"/>
              <a:t>All three answers may be correct; do not be misled.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5081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81000"/>
            <a:ext cx="79248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Roses are red.</a:t>
            </a:r>
          </a:p>
          <a:p>
            <a:pPr algn="ctr"/>
            <a:r>
              <a:rPr lang="en-US" sz="1600" dirty="0"/>
              <a:t>Violets are blue.</a:t>
            </a:r>
          </a:p>
          <a:p>
            <a:pPr algn="ctr"/>
            <a:r>
              <a:rPr lang="en-US" sz="1600" dirty="0"/>
              <a:t>Sugar is sweet.</a:t>
            </a:r>
          </a:p>
          <a:p>
            <a:pPr algn="ctr"/>
            <a:r>
              <a:rPr lang="en-US" sz="1600" dirty="0"/>
              <a:t>And so are you.</a:t>
            </a:r>
          </a:p>
          <a:p>
            <a:endParaRPr lang="en-US" sz="1400" dirty="0"/>
          </a:p>
          <a:p>
            <a:pPr algn="ctr"/>
            <a:r>
              <a:rPr lang="en-US" sz="2000" dirty="0" smtClean="0"/>
              <a:t>Sample </a:t>
            </a:r>
            <a:r>
              <a:rPr lang="en-US" sz="2000" dirty="0"/>
              <a:t>Reading Comprehension Question </a:t>
            </a:r>
            <a:r>
              <a:rPr lang="en-US" sz="2000" dirty="0" smtClean="0"/>
              <a:t>#2</a:t>
            </a:r>
            <a:endParaRPr lang="en-US" sz="2000" dirty="0"/>
          </a:p>
          <a:p>
            <a:pPr algn="ctr"/>
            <a:r>
              <a:rPr lang="en-US" sz="2000" b="1" u="sng" dirty="0" smtClean="0"/>
              <a:t>Three </a:t>
            </a:r>
            <a:r>
              <a:rPr lang="en-US" sz="2000" b="1" u="sng" dirty="0"/>
              <a:t>Options, Select </a:t>
            </a:r>
            <a:r>
              <a:rPr lang="en-US" sz="2000" b="1" u="sng" dirty="0" smtClean="0"/>
              <a:t>All Correct Choices</a:t>
            </a:r>
            <a:endParaRPr lang="en-US" sz="2000" b="1" u="sng" dirty="0"/>
          </a:p>
          <a:p>
            <a:endParaRPr lang="en-US" sz="2000" dirty="0"/>
          </a:p>
          <a:p>
            <a:r>
              <a:rPr lang="en-US" sz="2000" dirty="0" smtClean="0"/>
              <a:t>“Consider </a:t>
            </a:r>
            <a:r>
              <a:rPr lang="en-US" sz="2000" dirty="0"/>
              <a:t>each of the three choices separately and select all that apply</a:t>
            </a:r>
            <a:r>
              <a:rPr lang="en-US" sz="2000" dirty="0" smtClean="0"/>
              <a:t>.”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#2. Based on the facts presented in the passage, </a:t>
            </a:r>
            <a:r>
              <a:rPr lang="en-US" sz="2000" dirty="0"/>
              <a:t>which of the following </a:t>
            </a:r>
            <a:r>
              <a:rPr lang="en-US" sz="2000" dirty="0" smtClean="0"/>
              <a:t>	must be true?</a:t>
            </a:r>
          </a:p>
          <a:p>
            <a:endParaRPr lang="en-US" sz="2000" dirty="0"/>
          </a:p>
          <a:p>
            <a:pPr marL="285750" indent="-285750">
              <a:buFont typeface="Wingdings" pitchFamily="2" charset="2"/>
              <a:buChar char="q"/>
            </a:pPr>
            <a:r>
              <a:rPr lang="en-US" sz="2000" dirty="0" smtClean="0"/>
              <a:t>Roses are red.</a:t>
            </a:r>
          </a:p>
          <a:p>
            <a:endParaRPr lang="en-US" sz="2000" dirty="0"/>
          </a:p>
          <a:p>
            <a:pPr marL="285750" indent="-285750">
              <a:buFont typeface="Wingdings" pitchFamily="2" charset="2"/>
              <a:buChar char="q"/>
            </a:pPr>
            <a:r>
              <a:rPr lang="en-US" sz="2000" dirty="0" smtClean="0"/>
              <a:t>Blue was the color of all the Violets that were included in this sample.</a:t>
            </a:r>
          </a:p>
          <a:p>
            <a:endParaRPr lang="en-US" sz="2000" dirty="0"/>
          </a:p>
          <a:p>
            <a:pPr marL="285750" indent="-285750">
              <a:buFont typeface="Wingdings" pitchFamily="2" charset="2"/>
              <a:buChar char="q"/>
            </a:pPr>
            <a:r>
              <a:rPr lang="en-US" sz="2000" dirty="0" smtClean="0"/>
              <a:t>If any substance is sweet, it must be sugar.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r>
              <a:rPr lang="en-US" sz="2000" b="1" dirty="0"/>
              <a:t>Answer: </a:t>
            </a:r>
            <a:r>
              <a:rPr lang="en-US" sz="2000" b="1" dirty="0" smtClean="0"/>
              <a:t>The first two options are both true; Roses are red and Violets are blue.  However, the 3</a:t>
            </a:r>
            <a:r>
              <a:rPr lang="en-US" sz="2000" b="1" baseline="30000" dirty="0" smtClean="0"/>
              <a:t>rd</a:t>
            </a:r>
            <a:r>
              <a:rPr lang="en-US" sz="2000" b="1" dirty="0" smtClean="0"/>
              <a:t> Option is false; the passage states that sugar is sweet, but it does not state the inverse, that all sweet things are sugar.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811525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Reading Comprehension </a:t>
            </a:r>
            <a:br>
              <a:rPr lang="en-US" sz="4000" dirty="0" smtClean="0"/>
            </a:br>
            <a:r>
              <a:rPr lang="en-US" sz="4000" dirty="0" smtClean="0"/>
              <a:t>Question Formats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Select Only One Answer Choice</a:t>
            </a:r>
          </a:p>
          <a:p>
            <a:endParaRPr lang="en-US" dirty="0"/>
          </a:p>
          <a:p>
            <a:r>
              <a:rPr lang="en-US" dirty="0" smtClean="0"/>
              <a:t>Select One or More Answer Choices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Select-In-Passage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6763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Select-In-Passage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questions mimic </a:t>
            </a:r>
            <a:r>
              <a:rPr lang="en-US" dirty="0" smtClean="0"/>
              <a:t>the old </a:t>
            </a:r>
            <a:r>
              <a:rPr lang="en-US" dirty="0" smtClean="0"/>
              <a:t>“our answer choices will </a:t>
            </a:r>
            <a:r>
              <a:rPr lang="en-US" dirty="0" smtClean="0"/>
              <a:t>repeat five quotations from the text and you choose the one that answers our question.” </a:t>
            </a:r>
            <a:endParaRPr lang="en-US" dirty="0" smtClean="0"/>
          </a:p>
          <a:p>
            <a:r>
              <a:rPr lang="en-US" dirty="0" smtClean="0"/>
              <a:t>This format was very time consuming.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1144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Select-In-Passage: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old format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A question would be printed here, such as “Which of the following best clarifies the author’s point about….”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800" dirty="0" smtClean="0"/>
              <a:t>Followed by five answer choices, all quotations from the text.  You chose the one that best answered the question.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“……..”				D. “……..”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“……..”				E. “……..”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“……..”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80787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534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Select-In-Passage: new format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j-ea"/>
              <a:cs typeface="+mj-cs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1004843"/>
            <a:ext cx="8001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passage appears here, across the top of the page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762000" y="1828800"/>
            <a:ext cx="7543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The question will read “S</a:t>
            </a:r>
            <a:r>
              <a:rPr lang="en-US" sz="2400" b="1" dirty="0" smtClean="0"/>
              <a:t>elect a sentence in the passage that…</a:t>
            </a:r>
            <a:r>
              <a:rPr lang="en-US" sz="2400" dirty="0" smtClean="0"/>
              <a:t>.”</a:t>
            </a:r>
            <a:endParaRPr lang="en-US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990600" y="3200400"/>
            <a:ext cx="7162800" cy="3124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The author suggests  that…is true in which of the following respects?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2000" dirty="0" smtClean="0"/>
              <a:t>First potential option.</a:t>
            </a:r>
            <a:endParaRPr lang="en-US" sz="2000" dirty="0"/>
          </a:p>
          <a:p>
            <a:endParaRPr lang="en-US" sz="2000" dirty="0"/>
          </a:p>
          <a:p>
            <a:pPr marL="285750" indent="-285750">
              <a:buFont typeface="Wingdings" pitchFamily="2" charset="2"/>
              <a:buChar char="q"/>
            </a:pPr>
            <a:r>
              <a:rPr lang="en-US" sz="2000" dirty="0" smtClean="0"/>
              <a:t>Second potential option.</a:t>
            </a:r>
            <a:endParaRPr lang="en-US" sz="2000" dirty="0"/>
          </a:p>
          <a:p>
            <a:endParaRPr lang="en-US" sz="2000" dirty="0"/>
          </a:p>
          <a:p>
            <a:pPr marL="285750" indent="-285750">
              <a:buFont typeface="Wingdings" pitchFamily="2" charset="2"/>
              <a:buChar char="q"/>
            </a:pPr>
            <a:r>
              <a:rPr lang="en-US" sz="2000" dirty="0" smtClean="0"/>
              <a:t>Third potential option.</a:t>
            </a:r>
          </a:p>
          <a:p>
            <a:endParaRPr lang="en-US" sz="2000" dirty="0" smtClean="0"/>
          </a:p>
          <a:p>
            <a:r>
              <a:rPr lang="en-US" sz="2000" dirty="0" smtClean="0"/>
              <a:t>You simply click on each correct option.  Viola! 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64973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Select-In-Passage: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Strategies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the one sentence that best answers the question; placing the cursor anywhere in sentence will highlight it.</a:t>
            </a:r>
          </a:p>
          <a:p>
            <a:r>
              <a:rPr lang="en-US" dirty="0" smtClean="0"/>
              <a:t>Evaluate each of the relevant sentences in the designated paragraph.</a:t>
            </a:r>
          </a:p>
          <a:p>
            <a:r>
              <a:rPr lang="en-US" dirty="0" smtClean="0"/>
              <a:t>Correct sentence = most accurately matches the task in the question.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4026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923109"/>
            <a:ext cx="63246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dirty="0"/>
          </a:p>
          <a:p>
            <a:pPr algn="ctr"/>
            <a:r>
              <a:rPr lang="en-US" sz="2400" dirty="0"/>
              <a:t>Roses are red.</a:t>
            </a:r>
          </a:p>
          <a:p>
            <a:pPr algn="ctr"/>
            <a:r>
              <a:rPr lang="en-US" sz="2400" dirty="0" smtClean="0"/>
              <a:t>Violets </a:t>
            </a:r>
            <a:r>
              <a:rPr lang="en-US" sz="2400" dirty="0"/>
              <a:t>are blue.</a:t>
            </a:r>
          </a:p>
          <a:p>
            <a:pPr algn="ctr"/>
            <a:r>
              <a:rPr lang="en-US" sz="2400" dirty="0" smtClean="0"/>
              <a:t>Sugar </a:t>
            </a:r>
            <a:r>
              <a:rPr lang="en-US" sz="2400" dirty="0"/>
              <a:t>is sweet.</a:t>
            </a:r>
          </a:p>
          <a:p>
            <a:pPr algn="ctr"/>
            <a:r>
              <a:rPr lang="en-US" sz="2400" dirty="0" smtClean="0"/>
              <a:t>And </a:t>
            </a:r>
            <a:r>
              <a:rPr lang="en-US" sz="2400" dirty="0"/>
              <a:t>so are you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sz="1400" dirty="0"/>
          </a:p>
          <a:p>
            <a:endParaRPr lang="en-US" sz="1400" dirty="0"/>
          </a:p>
          <a:p>
            <a:pPr algn="ctr"/>
            <a:r>
              <a:rPr lang="en-US" sz="2800" dirty="0" smtClean="0"/>
              <a:t>Sample RC Question #3:</a:t>
            </a:r>
          </a:p>
          <a:p>
            <a:pPr algn="ctr"/>
            <a:r>
              <a:rPr lang="en-US" sz="2800" b="1" u="sng" dirty="0" smtClean="0"/>
              <a:t>Select-In-Passage</a:t>
            </a:r>
            <a:r>
              <a:rPr lang="en-US" sz="2800" u="sng" dirty="0" smtClean="0"/>
              <a:t> Question</a:t>
            </a:r>
            <a:r>
              <a:rPr lang="en-US" sz="2800" dirty="0" smtClean="0"/>
              <a:t>:</a:t>
            </a:r>
          </a:p>
          <a:p>
            <a:pPr algn="ctr"/>
            <a:endParaRPr lang="en-US" sz="1400" dirty="0"/>
          </a:p>
          <a:p>
            <a:pPr algn="ctr"/>
            <a:r>
              <a:rPr lang="en-US" sz="2400" dirty="0" smtClean="0"/>
              <a:t>#3. Select the sentence in the passage that identifies the flavor sensation caused by the presence of sugar.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572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685800"/>
            <a:ext cx="61722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dirty="0"/>
          </a:p>
          <a:p>
            <a:pPr algn="ctr"/>
            <a:r>
              <a:rPr lang="en-US" sz="2400" dirty="0"/>
              <a:t>Roses are red.</a:t>
            </a:r>
          </a:p>
          <a:p>
            <a:pPr algn="ctr"/>
            <a:r>
              <a:rPr lang="en-US" sz="2400" dirty="0"/>
              <a:t>Violets are blue.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Sugar is </a:t>
            </a:r>
            <a:r>
              <a:rPr lang="en-US" sz="2400" dirty="0" smtClean="0">
                <a:solidFill>
                  <a:srgbClr val="FF0000"/>
                </a:solidFill>
              </a:rPr>
              <a:t>sweet.</a:t>
            </a:r>
            <a:endParaRPr lang="en-US" sz="2400" dirty="0"/>
          </a:p>
          <a:p>
            <a:pPr algn="ctr"/>
            <a:r>
              <a:rPr lang="en-US" sz="2400" dirty="0"/>
              <a:t>And so are you.</a:t>
            </a:r>
          </a:p>
          <a:p>
            <a:endParaRPr lang="en-US" sz="1400" dirty="0"/>
          </a:p>
          <a:p>
            <a:endParaRPr lang="en-US" sz="1400" dirty="0"/>
          </a:p>
          <a:p>
            <a:pPr algn="ctr"/>
            <a:r>
              <a:rPr lang="en-US" sz="2800" u="sng" dirty="0"/>
              <a:t>Sample </a:t>
            </a:r>
            <a:r>
              <a:rPr lang="en-US" sz="2800" b="1" u="sng" dirty="0"/>
              <a:t>Select-In-Passage</a:t>
            </a:r>
            <a:r>
              <a:rPr lang="en-US" sz="2800" u="sng" dirty="0"/>
              <a:t> Question</a:t>
            </a:r>
            <a:r>
              <a:rPr lang="en-US" sz="2800" dirty="0"/>
              <a:t>:</a:t>
            </a:r>
          </a:p>
          <a:p>
            <a:pPr algn="ctr"/>
            <a:endParaRPr lang="en-US" sz="1400" dirty="0"/>
          </a:p>
          <a:p>
            <a:pPr algn="ctr"/>
            <a:r>
              <a:rPr lang="en-US" sz="2400" dirty="0"/>
              <a:t>#3. Select the sentence in the passage that identifies the flavor sensation caused by the presence of sugar</a:t>
            </a:r>
            <a:r>
              <a:rPr lang="en-US" sz="2400" dirty="0" smtClean="0"/>
              <a:t>.</a:t>
            </a:r>
          </a:p>
          <a:p>
            <a:pPr algn="ctr"/>
            <a:endParaRPr lang="en-US" sz="2400" dirty="0"/>
          </a:p>
          <a:p>
            <a:pPr algn="ctr"/>
            <a:r>
              <a:rPr lang="en-US" sz="2000" dirty="0" smtClean="0"/>
              <a:t>Answer: The correct answer is line 3, </a:t>
            </a:r>
            <a:r>
              <a:rPr lang="en-US" sz="2000" i="1" dirty="0" smtClean="0"/>
              <a:t>Sugar is sweet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019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533400"/>
            <a:ext cx="7696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3200" b="1" dirty="0">
                <a:solidFill>
                  <a:prstClr val="black"/>
                </a:solidFill>
                <a:latin typeface="Calibri"/>
                <a:cs typeface="+mn-cs"/>
              </a:rPr>
              <a:t>Structure of the Computer-Based Test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  <a:cs typeface="+mn-cs"/>
              </a:rPr>
              <a:t>Analytical Writing: one section with two essays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  <a:cs typeface="+mn-cs"/>
              </a:rPr>
              <a:t>Verbal Reasoning: two </a:t>
            </a:r>
            <a:r>
              <a:rPr lang="en-US" sz="3200" dirty="0" smtClean="0">
                <a:solidFill>
                  <a:prstClr val="black"/>
                </a:solidFill>
                <a:latin typeface="Calibri"/>
                <a:cs typeface="+mn-cs"/>
              </a:rPr>
              <a:t>sections</a:t>
            </a:r>
            <a:endParaRPr lang="en-US" sz="320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Quantitative Reasoning</a:t>
            </a:r>
            <a:r>
              <a:rPr lang="en-US" sz="3200" dirty="0" smtClean="0">
                <a:solidFill>
                  <a:prstClr val="black"/>
                </a:solidFill>
                <a:latin typeface="Calibri"/>
                <a:cs typeface="+mn-cs"/>
              </a:rPr>
              <a:t>: two sections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libri"/>
                <a:cs typeface="+mn-cs"/>
              </a:rPr>
              <a:t>Approximately 20 questions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libri"/>
                <a:cs typeface="+mn-cs"/>
              </a:rPr>
              <a:t>35 minutes per section</a:t>
            </a:r>
            <a:endParaRPr lang="en-US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55539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u="sng" dirty="0" smtClean="0"/>
              <a:t>Question Categories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	1.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Idea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dirty="0" smtClean="0"/>
              <a:t>Question Categories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	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1.  Main Idea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	2.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Supporting Idea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dirty="0" smtClean="0"/>
              <a:t>Question Categories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 smtClean="0"/>
              <a:t>	1.  Main Idea</a:t>
            </a:r>
          </a:p>
          <a:p>
            <a:pPr marL="0" indent="0" eaLnBrk="1" hangingPunct="1">
              <a:buNone/>
            </a:pPr>
            <a:r>
              <a:rPr lang="en-US" dirty="0" smtClean="0"/>
              <a:t>	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2.  Supporting Idea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	3.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Implications  /  Inferences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u="sng" dirty="0" smtClean="0"/>
              <a:t>Question Accessibility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Know how to access the accurate answer; questions are written in three levels: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FACTUAL </a:t>
            </a:r>
            <a:r>
              <a:rPr lang="en-US" dirty="0" smtClean="0"/>
              <a:t>QUESTIONS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dirty="0" smtClean="0"/>
              <a:t>Question Accessibility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Know how to access the accurate answer; questions are written in three levels: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FACTUAL QUESTIONS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IDEA </a:t>
            </a:r>
            <a:r>
              <a:rPr lang="en-US" dirty="0" smtClean="0"/>
              <a:t>QUESTIONS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67540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dirty="0" smtClean="0"/>
              <a:t>Question Accessibility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Know how to access the accurate answer; questions are written in three levels: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FACTUAL QUESTIONS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MAIN IDEA QUESTIONS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HIDDEN IDEA </a:t>
            </a:r>
            <a:r>
              <a:rPr lang="en-US" dirty="0" smtClean="0"/>
              <a:t>QUESTIONS  </a:t>
            </a:r>
          </a:p>
        </p:txBody>
      </p:sp>
    </p:spTree>
    <p:extLst>
      <p:ext uri="{BB962C8B-B14F-4D97-AF65-F5344CB8AC3E}">
        <p14:creationId xmlns:p14="http://schemas.microsoft.com/office/powerpoint/2010/main" val="30592291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To eliminate incorrect answer choices, look for: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</a:t>
            </a:r>
            <a:r>
              <a:rPr lang="en-US" dirty="0" smtClean="0"/>
              <a:t>: Key words misstated or key ideas twisted 	(contradicts passage)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To eliminate incorrect answer choices, look for: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KEY: Key words misstated or key ideas twisted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Reversals</a:t>
            </a:r>
            <a:r>
              <a:rPr lang="en-US" dirty="0" smtClean="0"/>
              <a:t>: Answer leads in opposite direction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	 </a:t>
            </a:r>
            <a:r>
              <a:rPr lang="en-US" dirty="0" smtClean="0"/>
              <a:t>  (e.g. weakening instead of strengthening)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88586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To eliminate incorrect answer choices, look for: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KEY: Key words misstated or key ideas twisted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Reversals: Answer leads in opposite direction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N/A</a:t>
            </a:r>
            <a:r>
              <a:rPr lang="en-US" dirty="0" smtClean="0"/>
              <a:t>: Answer brings up info that is not addressed 	(i.e. answer has outside information)</a:t>
            </a:r>
          </a:p>
        </p:txBody>
      </p:sp>
    </p:spTree>
    <p:extLst>
      <p:ext uri="{BB962C8B-B14F-4D97-AF65-F5344CB8AC3E}">
        <p14:creationId xmlns:p14="http://schemas.microsoft.com/office/powerpoint/2010/main" val="38319099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To eliminate incorrect answer choices, look for: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KEY: Key words misstated or key ideas twisted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Reversals: Answer leads in opposite direction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N/A: Answer brings up info that is not addressed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dirty="0" smtClean="0"/>
              <a:t>: Answer is irrelevant to this question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(answer may be true, but not for this question)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5618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609600"/>
            <a:ext cx="7391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3200" b="1" dirty="0">
                <a:solidFill>
                  <a:prstClr val="black"/>
                </a:solidFill>
                <a:latin typeface="Calibri"/>
              </a:rPr>
              <a:t>Structure of the Computer-Based Test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Analytical Writing: one section with two essays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Verbal Reasoning: two sections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Quantitative Reasoning: two </a:t>
            </a: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sections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Unscored</a:t>
            </a:r>
            <a:r>
              <a:rPr lang="en-US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(varies)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Research</a:t>
            </a: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 (varies)</a:t>
            </a:r>
            <a:endParaRPr lang="en-US" sz="32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90371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To eliminate incorrect answer choices, look for: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KEY: Key words misstated or key ideas twisted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Reversals: Answer leads in opposite direction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N/A: Answer brings up info that is not addressed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/>
              <a:t>Irr</a:t>
            </a:r>
            <a:r>
              <a:rPr lang="en-US" dirty="0" smtClean="0"/>
              <a:t>.: Answer is irrelevant to this question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General/Too Specific</a:t>
            </a:r>
            <a:r>
              <a:rPr lang="en-US" dirty="0" smtClean="0"/>
              <a:t>: Answer not the right size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23835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To eliminate incorrect answer choices, look for: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KEY: Key words misstated or key ideas twisted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Reversals: Answer leads in opposite direction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N/A: Answer brings up info that is not addressed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/>
              <a:t>Irr</a:t>
            </a:r>
            <a:r>
              <a:rPr lang="en-US" dirty="0" smtClean="0"/>
              <a:t>.: Answer is irrelevant to this question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Too </a:t>
            </a:r>
            <a:r>
              <a:rPr lang="en-US" dirty="0" smtClean="0"/>
              <a:t>General/Too Specific: Answer not right size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Qualifiers</a:t>
            </a:r>
            <a:r>
              <a:rPr lang="en-US" dirty="0" smtClean="0"/>
              <a:t>: Answer uses wrong qualifying words.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79849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To eliminate incorrect answer choices, look for: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KEY: Key words misstated or key ideas twisted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Reversals: Answer leads in opposite direction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N/A: Answer brings up info that is not addressed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/>
              <a:t>Irr</a:t>
            </a:r>
            <a:r>
              <a:rPr lang="en-US" dirty="0" smtClean="0"/>
              <a:t>.: Answer is irrelevant to this question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Too </a:t>
            </a:r>
            <a:r>
              <a:rPr lang="en-US" dirty="0" smtClean="0"/>
              <a:t>General/Too Specific: Answer not right size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Qualifiers: Answer uses wrong qualifying words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Absolutes</a:t>
            </a:r>
            <a:r>
              <a:rPr lang="en-US" dirty="0" smtClean="0"/>
              <a:t>: Answer uses words that are too strong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13920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To eliminate incorrect answer choices, look for: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KEY: Key words misstated or key ideas twisted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Reversals: Answer leads in opposite direction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N/A: Answer brings up info that is not addressed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/>
              <a:t>Irr</a:t>
            </a:r>
            <a:r>
              <a:rPr lang="en-US" dirty="0" smtClean="0"/>
              <a:t>.: Answer is irrelevant to this question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Too </a:t>
            </a:r>
            <a:r>
              <a:rPr lang="en-US" dirty="0" smtClean="0"/>
              <a:t>General/Too Specific: Answer not right size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Qualifiers: Answer uses wrong qualifying words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Absolutes: Answer uses words that are too strong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Unreasonable</a:t>
            </a:r>
            <a:r>
              <a:rPr lang="en-US" dirty="0" smtClean="0"/>
              <a:t>: Answer just feels wrong</a:t>
            </a:r>
          </a:p>
        </p:txBody>
      </p:sp>
    </p:spTree>
    <p:extLst>
      <p:ext uri="{BB962C8B-B14F-4D97-AF65-F5344CB8AC3E}">
        <p14:creationId xmlns:p14="http://schemas.microsoft.com/office/powerpoint/2010/main" val="223557467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Comprehension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Practice Test Questions and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07761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 Completion Introduction 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</a:t>
            </a:r>
            <a:r>
              <a:rPr lang="en-US" u="sng" dirty="0" smtClean="0"/>
              <a:t>6 questions </a:t>
            </a:r>
            <a:r>
              <a:rPr lang="en-US" dirty="0" smtClean="0"/>
              <a:t>(out of 20 Verbal Reasoning questions)</a:t>
            </a:r>
          </a:p>
          <a:p>
            <a:r>
              <a:rPr lang="en-US" dirty="0" smtClean="0"/>
              <a:t>One or more sentences with </a:t>
            </a:r>
            <a:r>
              <a:rPr lang="en-US" u="sng" dirty="0" smtClean="0"/>
              <a:t>1, 2, or 3 blanks </a:t>
            </a:r>
            <a:r>
              <a:rPr lang="en-US" dirty="0" smtClean="0"/>
              <a:t>to fill in</a:t>
            </a:r>
          </a:p>
          <a:p>
            <a:pPr lvl="1"/>
            <a:r>
              <a:rPr lang="en-US" dirty="0" smtClean="0"/>
              <a:t>One blank = five answer choices</a:t>
            </a:r>
          </a:p>
          <a:p>
            <a:pPr lvl="1"/>
            <a:r>
              <a:rPr lang="en-US" dirty="0" smtClean="0"/>
              <a:t>Two or three blanks = three options per blank</a:t>
            </a:r>
          </a:p>
          <a:p>
            <a:r>
              <a:rPr lang="en-US" dirty="0" smtClean="0"/>
              <a:t>Must choose ALL accurate answers for any credit; no partial credit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25181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 Completion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Strategies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/>
          <a:lstStyle/>
          <a:p>
            <a:r>
              <a:rPr lang="en-US" dirty="0" smtClean="0"/>
              <a:t>Read the passage to get an overall sense of it.</a:t>
            </a:r>
          </a:p>
          <a:p>
            <a:r>
              <a:rPr lang="en-US" dirty="0" smtClean="0"/>
              <a:t>Identify significant words or phrases.</a:t>
            </a:r>
          </a:p>
          <a:p>
            <a:r>
              <a:rPr lang="en-US" dirty="0" smtClean="0"/>
              <a:t>Think of words you’d use to complete the blanks.</a:t>
            </a:r>
          </a:p>
          <a:p>
            <a:r>
              <a:rPr lang="en-US" dirty="0" smtClean="0"/>
              <a:t>Do not assume the first blank should be filled in first.</a:t>
            </a:r>
          </a:p>
          <a:p>
            <a:r>
              <a:rPr lang="en-US" dirty="0" smtClean="0"/>
              <a:t>Check for logical, grammatical, and stylistic coherence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Consider positive and/or negative connotation.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5153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533400"/>
            <a:ext cx="7315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Sample Text Completion Question #1</a:t>
            </a:r>
          </a:p>
          <a:p>
            <a:pPr algn="ctr"/>
            <a:r>
              <a:rPr lang="en-US" sz="2000" b="1" dirty="0" smtClean="0"/>
              <a:t>Single Blank, 5 Choices</a:t>
            </a:r>
          </a:p>
          <a:p>
            <a:endParaRPr lang="en-US" sz="2000" dirty="0"/>
          </a:p>
          <a:p>
            <a:r>
              <a:rPr lang="en-US" sz="2000" dirty="0" smtClean="0"/>
              <a:t>#1. From </a:t>
            </a:r>
            <a:r>
              <a:rPr lang="en-US" sz="2000" dirty="0"/>
              <a:t>the outset, the concept of freedom of the seas from the proprietary claims of nations was challenged by a contrary notion — that of the _______ of the oceans for reasons of national security and profit.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Answer</a:t>
            </a:r>
            <a:r>
              <a:rPr lang="en-US" sz="2000" dirty="0"/>
              <a:t>: appropriation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945398"/>
              </p:ext>
            </p:extLst>
          </p:nvPr>
        </p:nvGraphicFramePr>
        <p:xfrm>
          <a:off x="1447800" y="34290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Answer Choices for Question #1: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promotion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exploration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surveying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conservation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appropriation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7601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990600"/>
            <a:ext cx="8153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Sample Text Completion </a:t>
            </a:r>
            <a:r>
              <a:rPr lang="en-US" sz="2000" b="1" dirty="0" smtClean="0"/>
              <a:t>Question #2</a:t>
            </a:r>
          </a:p>
          <a:p>
            <a:pPr algn="ctr"/>
            <a:r>
              <a:rPr lang="en-US" sz="2000" b="1" dirty="0" smtClean="0"/>
              <a:t>2 Blanks, 3 Choices Each</a:t>
            </a:r>
            <a:endParaRPr lang="en-US" sz="2000" b="1" dirty="0"/>
          </a:p>
          <a:p>
            <a:endParaRPr lang="en-US" sz="2000" dirty="0" smtClean="0"/>
          </a:p>
          <a:p>
            <a:r>
              <a:rPr lang="en-US" sz="2000" dirty="0" smtClean="0"/>
              <a:t>#2. Vain </a:t>
            </a:r>
            <a:r>
              <a:rPr lang="en-US" sz="2000" dirty="0"/>
              <a:t>and prone to violence, Caravaggio could not handle success: the more his (1)__________ as an artist increased, the more (2)__________ his life became.</a:t>
            </a:r>
          </a:p>
          <a:p>
            <a:endParaRPr lang="en-US" sz="2000" dirty="0" smtClean="0"/>
          </a:p>
          <a:p>
            <a:r>
              <a:rPr lang="en-US" sz="2000" b="1" dirty="0" smtClean="0"/>
              <a:t>Answer choices for Question 2:</a:t>
            </a:r>
          </a:p>
          <a:p>
            <a:endParaRPr lang="en-US" sz="2000" dirty="0" smtClean="0"/>
          </a:p>
          <a:p>
            <a:r>
              <a:rPr lang="en-US" sz="2000" dirty="0" smtClean="0"/>
              <a:t>	 </a:t>
            </a:r>
            <a:r>
              <a:rPr lang="en-US" sz="2000" dirty="0"/>
              <a:t>	</a:t>
            </a:r>
            <a:r>
              <a:rPr lang="en-US" sz="2000" dirty="0" smtClean="0"/>
              <a:t>			</a:t>
            </a:r>
            <a:endParaRPr lang="en-US" sz="2000" u="sng" dirty="0" smtClean="0"/>
          </a:p>
          <a:p>
            <a:r>
              <a:rPr lang="en-US" sz="2000" dirty="0" smtClean="0"/>
              <a:t>	</a:t>
            </a:r>
            <a:r>
              <a:rPr lang="en-US" sz="2000" dirty="0"/>
              <a:t>	</a:t>
            </a:r>
            <a:r>
              <a:rPr lang="en-US" sz="2000" dirty="0" smtClean="0"/>
              <a:t>		</a:t>
            </a:r>
            <a:endParaRPr lang="en-US" sz="2000" dirty="0"/>
          </a:p>
          <a:p>
            <a:r>
              <a:rPr lang="en-US" sz="2000" dirty="0" smtClean="0"/>
              <a:t>	 	</a:t>
            </a:r>
            <a:r>
              <a:rPr lang="en-US" sz="2000" dirty="0"/>
              <a:t>	</a:t>
            </a:r>
            <a:r>
              <a:rPr lang="en-US" sz="2000" dirty="0" smtClean="0"/>
              <a:t>			</a:t>
            </a:r>
            <a:r>
              <a:rPr lang="en-US" sz="2000" dirty="0"/>
              <a:t>	</a:t>
            </a:r>
            <a:r>
              <a:rPr lang="en-US" sz="2000" dirty="0" smtClean="0"/>
              <a:t>	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	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Answer</a:t>
            </a:r>
            <a:r>
              <a:rPr lang="en-US" sz="2000" dirty="0"/>
              <a:t>: eminence and tumultuous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86998"/>
              </p:ext>
            </p:extLst>
          </p:nvPr>
        </p:nvGraphicFramePr>
        <p:xfrm>
          <a:off x="1752600" y="39624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2743200"/>
                <a:gridCol w="228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Blank 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Blank (2)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temperance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tumultuous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notoriety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providential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eminence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dispassionate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18420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Completion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dirty="0" smtClean="0"/>
              <a:t>Practice Test Questions and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3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762000"/>
            <a:ext cx="8001000" cy="5066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3200" b="1" dirty="0">
                <a:solidFill>
                  <a:prstClr val="black"/>
                </a:solidFill>
                <a:latin typeface="Calibri"/>
              </a:rPr>
              <a:t>Structure of the Computer-Based Test</a:t>
            </a:r>
          </a:p>
          <a:p>
            <a:pPr lvl="0">
              <a:spcBef>
                <a:spcPct val="20000"/>
              </a:spcBef>
            </a:pPr>
            <a:endParaRPr lang="en-US" sz="2400" b="1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Summary: One 60-minute essay-writing session.</a:t>
            </a:r>
          </a:p>
          <a:p>
            <a:pPr lvl="0">
              <a:spcBef>
                <a:spcPct val="20000"/>
              </a:spcBef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Plus five </a:t>
            </a: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30-or-35-minute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multiple-choice sections (only four sections count towards your score).</a:t>
            </a:r>
          </a:p>
          <a:p>
            <a:pPr lvl="0">
              <a:spcBef>
                <a:spcPct val="20000"/>
              </a:spcBef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>
                <a:solidFill>
                  <a:srgbClr val="FF0000"/>
                </a:solidFill>
                <a:latin typeface="Calibri"/>
              </a:rPr>
              <a:t>Total testing time of 3 </a:t>
            </a:r>
            <a:r>
              <a:rPr lang="en-US" sz="2800" dirty="0" smtClean="0">
                <a:solidFill>
                  <a:srgbClr val="FF0000"/>
                </a:solidFill>
                <a:latin typeface="Calibri"/>
              </a:rPr>
              <a:t>hours 45 minutes</a:t>
            </a: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plus breaks, etc.</a:t>
            </a:r>
          </a:p>
          <a:p>
            <a:pPr lvl="0">
              <a:spcBef>
                <a:spcPct val="20000"/>
              </a:spcBef>
            </a:pPr>
            <a:endParaRPr lang="en-US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65362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 Equivalence Introduction 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</a:t>
            </a:r>
            <a:r>
              <a:rPr lang="en-US" u="sng" dirty="0" smtClean="0"/>
              <a:t>4 out of 20 </a:t>
            </a:r>
            <a:r>
              <a:rPr lang="en-US" dirty="0" smtClean="0"/>
              <a:t>Verbal Reasoning questions</a:t>
            </a:r>
          </a:p>
          <a:p>
            <a:r>
              <a:rPr lang="en-US" dirty="0" smtClean="0"/>
              <a:t>One sentence with </a:t>
            </a:r>
            <a:r>
              <a:rPr lang="en-US" u="sng" dirty="0" smtClean="0"/>
              <a:t>only one blank</a:t>
            </a:r>
          </a:p>
          <a:p>
            <a:r>
              <a:rPr lang="en-US" dirty="0" smtClean="0"/>
              <a:t>SIX answer choices; chose TWO that can each complete the sentence</a:t>
            </a:r>
          </a:p>
          <a:p>
            <a:r>
              <a:rPr lang="en-US" dirty="0" smtClean="0"/>
              <a:t>No partial credit; you must select both correct words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7957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Equivalence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Strategies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sentence to get an overall sense of it.</a:t>
            </a:r>
          </a:p>
          <a:p>
            <a:r>
              <a:rPr lang="en-US" dirty="0" smtClean="0"/>
              <a:t>Identify significant words or phrases that emphasize structure or overall meaning.</a:t>
            </a:r>
          </a:p>
          <a:p>
            <a:r>
              <a:rPr lang="en-US" dirty="0" smtClean="0"/>
              <a:t>Think of a word you’d use then look for equivalents, but don’t become fixated.</a:t>
            </a:r>
          </a:p>
          <a:p>
            <a:r>
              <a:rPr lang="en-US" dirty="0" smtClean="0"/>
              <a:t>Make sure each word fits and that each resulting sentence has the same meaning.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54240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609600"/>
            <a:ext cx="61722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 </a:t>
            </a:r>
            <a:r>
              <a:rPr lang="en-US" sz="2000" b="1" dirty="0"/>
              <a:t>Sample </a:t>
            </a:r>
            <a:r>
              <a:rPr lang="en-US" sz="2000" b="1" dirty="0" smtClean="0"/>
              <a:t>Sentence Equivalence </a:t>
            </a:r>
            <a:r>
              <a:rPr lang="en-US" sz="2000" b="1" dirty="0"/>
              <a:t>Question </a:t>
            </a:r>
            <a:r>
              <a:rPr lang="en-US" sz="2000" b="1" dirty="0" smtClean="0"/>
              <a:t>#1</a:t>
            </a:r>
            <a:endParaRPr lang="en-US" sz="2000" b="1" dirty="0"/>
          </a:p>
          <a:p>
            <a:pPr algn="ctr"/>
            <a:r>
              <a:rPr lang="en-US" sz="2000" b="1" dirty="0" smtClean="0"/>
              <a:t>Just 1 Blank, but 2 “Equivalent” Choices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#1. Although </a:t>
            </a:r>
            <a:r>
              <a:rPr lang="en-US" sz="2000" dirty="0"/>
              <a:t>it does contain some pioneering ideas, one  </a:t>
            </a:r>
            <a:r>
              <a:rPr lang="en-US" sz="2000" dirty="0" smtClean="0"/>
              <a:t>   would </a:t>
            </a:r>
            <a:r>
              <a:rPr lang="en-US" sz="2000" dirty="0"/>
              <a:t>hardly characterize the work as __________.</a:t>
            </a:r>
          </a:p>
          <a:p>
            <a:endParaRPr lang="en-US" sz="2000" dirty="0" smtClean="0"/>
          </a:p>
          <a:p>
            <a:r>
              <a:rPr lang="en-US" sz="2000" dirty="0" smtClean="0"/>
              <a:t>Answer choices for question 1:</a:t>
            </a:r>
          </a:p>
          <a:p>
            <a:pPr marL="285750" indent="-285750">
              <a:buFont typeface="Wingdings" pitchFamily="2" charset="2"/>
              <a:buChar char="q"/>
            </a:pPr>
            <a:endParaRPr lang="en-US" sz="2000" dirty="0"/>
          </a:p>
          <a:p>
            <a:pPr marL="742950" lvl="1" indent="-285750">
              <a:buFont typeface="Wingdings" pitchFamily="2" charset="2"/>
              <a:buChar char="q"/>
            </a:pPr>
            <a:r>
              <a:rPr lang="en-US" sz="2000" dirty="0"/>
              <a:t>    orthodox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US" sz="2000" dirty="0"/>
              <a:t>    eccentric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US" sz="2000" dirty="0"/>
              <a:t>    original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US" sz="2000" dirty="0"/>
              <a:t>    trifling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US" sz="2000" dirty="0"/>
              <a:t>    conventional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US" sz="2000" dirty="0"/>
              <a:t>    innovative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Answer: o</a:t>
            </a:r>
            <a:r>
              <a:rPr lang="en-US" sz="2000" dirty="0" smtClean="0"/>
              <a:t>riginal and innovative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319179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Equivalence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dirty="0" smtClean="0"/>
              <a:t>Practice Test Questions and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81392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 Prep - Review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Question Types</a:t>
            </a:r>
          </a:p>
          <a:p>
            <a:r>
              <a:rPr lang="en-US" dirty="0" smtClean="0"/>
              <a:t>Review Question Formats</a:t>
            </a:r>
          </a:p>
          <a:p>
            <a:endParaRPr lang="en-US" dirty="0" smtClean="0"/>
          </a:p>
          <a:p>
            <a:r>
              <a:rPr lang="en-US" dirty="0" smtClean="0"/>
              <a:t>Review Attack Strategies</a:t>
            </a:r>
          </a:p>
          <a:p>
            <a:r>
              <a:rPr lang="en-US" dirty="0" smtClean="0"/>
              <a:t>Review Elimination Tools</a:t>
            </a:r>
          </a:p>
          <a:p>
            <a:endParaRPr lang="en-US" dirty="0" smtClean="0"/>
          </a:p>
          <a:p>
            <a:r>
              <a:rPr lang="en-US" dirty="0" smtClean="0"/>
              <a:t>Practice, Practice, PRACTICE!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5761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 Do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LUCK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 EXAM!</a:t>
            </a:r>
            <a:endParaRPr lang="en-US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3566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 Test Design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You may move forward and backward throughout any section</a:t>
            </a:r>
          </a:p>
          <a:p>
            <a:r>
              <a:rPr lang="en-US" sz="2800" dirty="0" smtClean="0"/>
              <a:t>“Mark and Review” feature</a:t>
            </a:r>
          </a:p>
          <a:p>
            <a:r>
              <a:rPr lang="en-US" sz="2800" dirty="0" smtClean="0"/>
              <a:t>You may change or edit answers within a section</a:t>
            </a:r>
          </a:p>
          <a:p>
            <a:r>
              <a:rPr lang="en-US" sz="2800" dirty="0" smtClean="0"/>
              <a:t>Scoring is “Section-level adaptive”</a:t>
            </a:r>
          </a:p>
          <a:p>
            <a:r>
              <a:rPr lang="en-US" sz="2800" dirty="0" smtClean="0"/>
              <a:t>On-screen calculator for Quantitative Reasoning</a:t>
            </a:r>
            <a:endParaRPr lang="en-US" dirty="0" smtClean="0"/>
          </a:p>
          <a:p>
            <a:r>
              <a:rPr lang="en-US" sz="2800" dirty="0" smtClean="0"/>
              <a:t>New answer formats</a:t>
            </a:r>
          </a:p>
        </p:txBody>
      </p:sp>
    </p:spTree>
    <p:extLst>
      <p:ext uri="{BB962C8B-B14F-4D97-AF65-F5344CB8AC3E}">
        <p14:creationId xmlns:p14="http://schemas.microsoft.com/office/powerpoint/2010/main" val="2697718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 Test Scoring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Analytical Writing: score between 0—6; schools receive a copy of the two essays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Verbal Reasoning: scaled score between 130—170 (mean 150)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Quantitative Reasoning: scaled score between 130—170 (mean 150)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20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 Comprehension </a:t>
            </a: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HALF of the Verbal Reasoning questions are Reading Comprehension (</a:t>
            </a:r>
            <a:r>
              <a:rPr lang="en-US" sz="2800" u="sng" dirty="0" smtClean="0"/>
              <a:t>10 out of 20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About 6—9 passages; about 50—300 words; many are one paragraph, but some might be as long as five paragraphs</a:t>
            </a:r>
          </a:p>
          <a:p>
            <a:r>
              <a:rPr lang="en-US" sz="2800" dirty="0" smtClean="0"/>
              <a:t>Expect 1—4 questions per passage</a:t>
            </a:r>
          </a:p>
          <a:p>
            <a:r>
              <a:rPr lang="en-US" sz="2800" dirty="0" smtClean="0"/>
              <a:t>Passages from physical sciences, biological sciences, social sciences, arts and humanities, everyday topics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6085493"/>
      </p:ext>
    </p:extLst>
  </p:cSld>
  <p:clrMapOvr>
    <a:masterClrMapping/>
  </p:clrMapOvr>
</p:sld>
</file>

<file path=ppt/theme/theme1.xml><?xml version="1.0" encoding="utf-8"?>
<a:theme xmlns:a="http://schemas.openxmlformats.org/drawingml/2006/main" name="Reading Comprehens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Reading Comprehension</Template>
  <TotalTime>2396</TotalTime>
  <Words>2456</Words>
  <Application>Microsoft Office PowerPoint</Application>
  <PresentationFormat>On-screen Show (4:3)</PresentationFormat>
  <Paragraphs>556</Paragraphs>
  <Slides>65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Reading Comprehension</vt:lpstr>
      <vt:lpstr>GRE EXAM</vt:lpstr>
      <vt:lpstr>GRE EXAM</vt:lpstr>
      <vt:lpstr>PowerPoint Presentation</vt:lpstr>
      <vt:lpstr>PowerPoint Presentation</vt:lpstr>
      <vt:lpstr>PowerPoint Presentation</vt:lpstr>
      <vt:lpstr>PowerPoint Presentation</vt:lpstr>
      <vt:lpstr>GRE Test Design Features</vt:lpstr>
      <vt:lpstr>GRE Test Scoring</vt:lpstr>
      <vt:lpstr>Reading Comprehension Introduction</vt:lpstr>
      <vt:lpstr>PowerPoint Presentation</vt:lpstr>
      <vt:lpstr>Reading Comp. Attack Strategy</vt:lpstr>
      <vt:lpstr>Strategies for Effective Reading</vt:lpstr>
      <vt:lpstr>Strategies for Effective Reading</vt:lpstr>
      <vt:lpstr>Strategies for Effective Reading</vt:lpstr>
      <vt:lpstr>Strategies for Effective Reading</vt:lpstr>
      <vt:lpstr>Strategies for Effective Reading</vt:lpstr>
      <vt:lpstr>Strategies for Insightful Analysis</vt:lpstr>
      <vt:lpstr>Strategies for R.C. Questions</vt:lpstr>
      <vt:lpstr>Strategies for R.C. Questions</vt:lpstr>
      <vt:lpstr>Strategies for R.C. Questions</vt:lpstr>
      <vt:lpstr>Reading Comprehension  Question Formats</vt:lpstr>
      <vt:lpstr>Select Only One Answer: format</vt:lpstr>
      <vt:lpstr>PowerPoint Presentation</vt:lpstr>
      <vt:lpstr>Select Only One Answer: Strategies</vt:lpstr>
      <vt:lpstr>PowerPoint Presentation</vt:lpstr>
      <vt:lpstr>PowerPoint Presentation</vt:lpstr>
      <vt:lpstr>Reading Comprehension  Question Formats</vt:lpstr>
      <vt:lpstr>Select One or More Questions</vt:lpstr>
      <vt:lpstr>Select One or More: old format</vt:lpstr>
      <vt:lpstr>PowerPoint Presentation</vt:lpstr>
      <vt:lpstr>Select One or More Answer Strategies</vt:lpstr>
      <vt:lpstr>PowerPoint Presentation</vt:lpstr>
      <vt:lpstr>Reading Comprehension  Question Formats</vt:lpstr>
      <vt:lpstr>Select-In-Passage Questions </vt:lpstr>
      <vt:lpstr>Select-In-Passage: old format</vt:lpstr>
      <vt:lpstr>PowerPoint Presentation</vt:lpstr>
      <vt:lpstr>Select-In-Passage: Strategies</vt:lpstr>
      <vt:lpstr>PowerPoint Presentation</vt:lpstr>
      <vt:lpstr>PowerPoint Presentation</vt:lpstr>
      <vt:lpstr>Reading Comprehension  Question Categories</vt:lpstr>
      <vt:lpstr>Reading Comprehension  Question Categories</vt:lpstr>
      <vt:lpstr>Reading Comprehension  Question Categories</vt:lpstr>
      <vt:lpstr>Reading Comprehension  Question Accessibility</vt:lpstr>
      <vt:lpstr>Reading Comprehension  Question Accessibility</vt:lpstr>
      <vt:lpstr>Reading Comprehension  Question Accessibility</vt:lpstr>
      <vt:lpstr>Reading Comprehension  Eliminating Wrong Answers</vt:lpstr>
      <vt:lpstr>Reading Comprehension  Eliminating Wrong Answers</vt:lpstr>
      <vt:lpstr>Reading Comprehension  Eliminating Wrong Answers</vt:lpstr>
      <vt:lpstr>Reading Comprehension  Eliminating Wrong Answers</vt:lpstr>
      <vt:lpstr>Reading Comprehension  Eliminating Wrong Answers</vt:lpstr>
      <vt:lpstr>Reading Comprehension  Eliminating Wrong Answers</vt:lpstr>
      <vt:lpstr>Reading Comprehension  Eliminating Wrong Answers</vt:lpstr>
      <vt:lpstr>Reading Comprehension  Eliminating Wrong Answers</vt:lpstr>
      <vt:lpstr>Reading Comprehension</vt:lpstr>
      <vt:lpstr>Text Completion Introduction </vt:lpstr>
      <vt:lpstr>Text Completion Strategies</vt:lpstr>
      <vt:lpstr>PowerPoint Presentation</vt:lpstr>
      <vt:lpstr>PowerPoint Presentation</vt:lpstr>
      <vt:lpstr>Text Completion </vt:lpstr>
      <vt:lpstr>Sentence Equivalence Introduction </vt:lpstr>
      <vt:lpstr>Sentence Equivalence Strategies</vt:lpstr>
      <vt:lpstr>PowerPoint Presentation</vt:lpstr>
      <vt:lpstr>Sentence Equivalence </vt:lpstr>
      <vt:lpstr>GRE Prep - Review</vt:lpstr>
      <vt:lpstr>You Can Do It!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Comprehension</dc:title>
  <dc:creator>Barbara</dc:creator>
  <cp:lastModifiedBy>Barbara</cp:lastModifiedBy>
  <cp:revision>143</cp:revision>
  <dcterms:created xsi:type="dcterms:W3CDTF">2012-07-13T21:16:34Z</dcterms:created>
  <dcterms:modified xsi:type="dcterms:W3CDTF">2017-02-23T23:58:19Z</dcterms:modified>
</cp:coreProperties>
</file>