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6" r:id="rId2"/>
    <p:sldId id="281" r:id="rId3"/>
    <p:sldId id="323" r:id="rId4"/>
    <p:sldId id="330" r:id="rId5"/>
    <p:sldId id="338" r:id="rId6"/>
    <p:sldId id="331" r:id="rId7"/>
    <p:sldId id="332" r:id="rId8"/>
    <p:sldId id="333" r:id="rId9"/>
    <p:sldId id="335" r:id="rId10"/>
    <p:sldId id="336" r:id="rId11"/>
    <p:sldId id="288" r:id="rId12"/>
    <p:sldId id="337" r:id="rId13"/>
    <p:sldId id="339" r:id="rId14"/>
    <p:sldId id="341" r:id="rId15"/>
    <p:sldId id="342" r:id="rId16"/>
    <p:sldId id="257" r:id="rId17"/>
    <p:sldId id="258" r:id="rId18"/>
    <p:sldId id="259" r:id="rId19"/>
    <p:sldId id="260" r:id="rId20"/>
    <p:sldId id="261" r:id="rId21"/>
    <p:sldId id="289" r:id="rId22"/>
    <p:sldId id="265" r:id="rId23"/>
    <p:sldId id="266" r:id="rId24"/>
    <p:sldId id="267" r:id="rId25"/>
    <p:sldId id="326" r:id="rId26"/>
    <p:sldId id="327" r:id="rId27"/>
    <p:sldId id="343" r:id="rId28"/>
    <p:sldId id="344" r:id="rId29"/>
    <p:sldId id="273" r:id="rId30"/>
    <p:sldId id="304" r:id="rId31"/>
    <p:sldId id="305" r:id="rId32"/>
    <p:sldId id="274" r:id="rId33"/>
    <p:sldId id="345" r:id="rId34"/>
    <p:sldId id="346" r:id="rId35"/>
    <p:sldId id="347" r:id="rId36"/>
    <p:sldId id="348" r:id="rId37"/>
    <p:sldId id="349" r:id="rId38"/>
    <p:sldId id="350" r:id="rId39"/>
    <p:sldId id="293" r:id="rId40"/>
    <p:sldId id="328" r:id="rId41"/>
    <p:sldId id="307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4708" autoAdjust="0"/>
  </p:normalViewPr>
  <p:slideViewPr>
    <p:cSldViewPr>
      <p:cViewPr varScale="1">
        <p:scale>
          <a:sx n="42" d="100"/>
          <a:sy n="42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28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3D6B52-24A2-4261-A414-0CC851A57547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1CFDE9-AFAB-4699-B16F-E7F081675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32828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88503-F9D2-4EB3-9BBE-21BB3F69E9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544DF-EF51-4958-8669-263E3A9461F4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92EE-884A-4C64-B363-8D13F64F5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1972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8739B-6823-4A86-8C2F-06F7C38E62FC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A6E72-FB2F-4F72-92EA-E7D6EA38B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7929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3CC82-BEC9-4344-9E5B-41ED08777E0E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C1DAB-84EF-4C57-8C3D-619DEC26E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8185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4C28-48F5-49BD-9EBE-42936B358301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29EE5-C87A-4C08-B328-A335177CAF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113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07177-B686-4D02-B3E3-11561B230F7A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A7597-979B-41C3-B92C-C43E462D2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732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AE76F-9A88-470F-9327-1DCFF5F41687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E1CE7-439A-4A56-92AC-14467BAEC4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4612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8BB29-BF91-442C-AF03-9BA20689FF0D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E6A5E-DD68-4302-A07E-92F31119E5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24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84D3-279C-4A32-944A-AA5D5A0DDD45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EA957-14E9-484C-8E9A-0855F9BDC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471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FF0DD-D9F2-4827-BDA6-8C5FA5FA3792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742E9-59F5-434F-BD61-AFE2F79F8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576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B9268-CEF0-46DA-96CD-24B8584C94D3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B43A1-342F-4ADC-8D12-C18567E8C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603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FFB4F-6BD5-4B80-AB91-AFEC1596B422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CACFF-10DC-4CB3-832B-9A101F7FC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2834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919C58-D657-4766-BF84-49380ED00219}" type="datetimeFigureOut">
              <a:rPr lang="en-US"/>
              <a:pPr>
                <a:defRPr/>
              </a:pPr>
              <a:t>8/21/2013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9C0FB7C-8CEF-4B45-801F-4424AF83CC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LSAT EXAM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Strategies for Success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Passages from hard sciences, social sciences, arts and humanities, plus one law-related topic</a:t>
            </a:r>
          </a:p>
          <a:p>
            <a:r>
              <a:rPr lang="en-US" sz="2800" dirty="0" smtClean="0"/>
              <a:t>Essential to practice at home and analyze wrong answers</a:t>
            </a:r>
          </a:p>
          <a:p>
            <a:r>
              <a:rPr lang="en-US" sz="2800" dirty="0" smtClean="0"/>
              <a:t>You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use highlighters </a:t>
            </a:r>
            <a:r>
              <a:rPr lang="en-US" sz="2800" dirty="0" smtClean="0"/>
              <a:t>on the test; know the pros and cons</a:t>
            </a:r>
          </a:p>
        </p:txBody>
      </p:sp>
    </p:spTree>
    <p:extLst>
      <p:ext uri="{BB962C8B-B14F-4D97-AF65-F5344CB8AC3E}">
        <p14:creationId xmlns:p14="http://schemas.microsoft.com/office/powerpoint/2010/main" xmlns="" val="2821404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Attack-Strategy for </a:t>
            </a:r>
            <a:b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</a:t>
            </a:r>
            <a:endParaRPr lang="en-US" sz="40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Start with the first passage</a:t>
            </a:r>
            <a:r>
              <a:rPr lang="en-US" dirty="0" smtClean="0"/>
              <a:t>; answer all questions within the 8.5 minute time limit.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72778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Attack-Strategy for </a:t>
            </a:r>
            <a:br>
              <a:rPr lang="en-US" sz="4000" dirty="0" smtClean="0"/>
            </a:br>
            <a:r>
              <a:rPr lang="en-US" sz="4000" dirty="0" smtClean="0"/>
              <a:t>Reading Comprehension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Start with the first passage; answer all questions within the time limit.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Skim the questions </a:t>
            </a:r>
            <a:r>
              <a:rPr lang="en-US" dirty="0" smtClean="0"/>
              <a:t>before reading; don’t read the answers yet!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17705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Attack-Strategy for </a:t>
            </a:r>
            <a:br>
              <a:rPr lang="en-US" sz="4000" dirty="0" smtClean="0"/>
            </a:br>
            <a:r>
              <a:rPr lang="en-US" sz="4000" dirty="0" smtClean="0"/>
              <a:t>Reading Comprehension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Start with the first passage; answer all questions during the time limit.</a:t>
            </a:r>
          </a:p>
          <a:p>
            <a:pPr marL="514350" indent="-514350">
              <a:buAutoNum type="arabicPeriod"/>
            </a:pPr>
            <a:r>
              <a:rPr lang="en-US" dirty="0" smtClean="0"/>
              <a:t>Skim the questions before reading.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the passage ONCE </a:t>
            </a:r>
            <a:r>
              <a:rPr lang="en-US" dirty="0" smtClean="0"/>
              <a:t>(more reading advice to follow).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56168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Attack-Strategy for </a:t>
            </a:r>
            <a:br>
              <a:rPr lang="en-US" sz="4000" dirty="0" smtClean="0"/>
            </a:br>
            <a:r>
              <a:rPr lang="en-US" sz="4000" dirty="0" smtClean="0"/>
              <a:t>Reading Comprehension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Start with the first passage; answer all questions during the time limit.</a:t>
            </a:r>
          </a:p>
          <a:p>
            <a:pPr marL="514350" indent="-514350">
              <a:buAutoNum type="arabicPeriod"/>
            </a:pPr>
            <a:r>
              <a:rPr lang="en-US" dirty="0" smtClean="0"/>
              <a:t>Skim the questions before reading.</a:t>
            </a:r>
          </a:p>
          <a:p>
            <a:pPr marL="514350" indent="-514350">
              <a:buAutoNum type="arabicPeriod"/>
            </a:pPr>
            <a:r>
              <a:rPr lang="en-US" dirty="0" smtClean="0"/>
              <a:t>Read the passage ONCE.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the questions </a:t>
            </a:r>
            <a:r>
              <a:rPr lang="en-US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carefully</a:t>
            </a: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5046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Attack-Strategy for </a:t>
            </a:r>
            <a:br>
              <a:rPr lang="en-US" sz="4000" dirty="0" smtClean="0"/>
            </a:br>
            <a:r>
              <a:rPr lang="en-US" sz="4000" dirty="0" smtClean="0"/>
              <a:t>Reading Comprehension</a:t>
            </a:r>
            <a:endParaRPr lang="en-US" sz="40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Start with the first passage; answer all questions during the time limit.</a:t>
            </a:r>
          </a:p>
          <a:p>
            <a:pPr marL="514350" indent="-514350">
              <a:buAutoNum type="arabicPeriod"/>
            </a:pPr>
            <a:r>
              <a:rPr lang="en-US" dirty="0" smtClean="0"/>
              <a:t>Skim the questions before reading.</a:t>
            </a:r>
          </a:p>
          <a:p>
            <a:pPr marL="514350" indent="-514350">
              <a:buAutoNum type="arabicPeriod"/>
            </a:pPr>
            <a:r>
              <a:rPr lang="en-US" dirty="0" smtClean="0"/>
              <a:t>Read the passage ONCE.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/>
              <a:t>Read the questions </a:t>
            </a:r>
            <a:r>
              <a:rPr lang="en-US" u="sng" dirty="0"/>
              <a:t>carefully</a:t>
            </a:r>
            <a:r>
              <a:rPr lang="en-US" dirty="0"/>
              <a:t>. 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 each answer choice carefully</a:t>
            </a:r>
            <a:r>
              <a:rPr lang="en-US" dirty="0"/>
              <a:t>; ONLY use the information in the passage.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70143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Strategies </a:t>
            </a:r>
            <a:b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Great Comprehension</a:t>
            </a:r>
            <a:endParaRPr lang="en-US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endParaRPr lang="en-US" dirty="0" smtClean="0"/>
          </a:p>
          <a:p>
            <a:pPr marL="0" indent="0" eaLnBrk="1" hangingPunct="1">
              <a:buFont typeface="Arial" pitchFamily="34" charset="0"/>
              <a:buNone/>
            </a:pPr>
            <a:endParaRPr lang="en-US" dirty="0"/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Read the passage ONCE.  Get the gist of the passage on your first reading.</a:t>
            </a:r>
          </a:p>
          <a:p>
            <a:pPr marL="0" indent="0" eaLnBrk="1" hangingPunct="1">
              <a:buFont typeface="Arial" pitchFamily="34" charset="0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Strategies </a:t>
            </a:r>
            <a:br>
              <a:rPr lang="en-US" dirty="0"/>
            </a:br>
            <a:r>
              <a:rPr lang="en-US" dirty="0"/>
              <a:t>for Great Comprehension</a:t>
            </a:r>
            <a:endParaRPr lang="en-US" u="sng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Read the passage ONCE.</a:t>
            </a:r>
          </a:p>
          <a:p>
            <a:pPr marL="0" indent="0" eaLnBrk="1" hangingPunct="1">
              <a:buNone/>
            </a:pP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To avoid rereading, get the content </a:t>
            </a:r>
            <a:r>
              <a:rPr lang="en-US" dirty="0" smtClean="0"/>
              <a:t>by…</a:t>
            </a: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 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ACTIVELY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Strategies </a:t>
            </a:r>
            <a:br>
              <a:rPr lang="en-US" dirty="0"/>
            </a:br>
            <a:r>
              <a:rPr lang="en-US" dirty="0"/>
              <a:t>for Great Comprehension</a:t>
            </a:r>
            <a:endParaRPr lang="en-US" u="sng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Read the passage ONCE.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To avoid rereading, get the content by…</a:t>
            </a:r>
          </a:p>
          <a:p>
            <a:pPr lvl="1" eaLnBrk="1" hangingPunct="1"/>
            <a:r>
              <a:rPr lang="en-US" dirty="0" smtClean="0"/>
              <a:t>READING ACTIVELY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VISUALIZING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Strategies </a:t>
            </a:r>
            <a:br>
              <a:rPr lang="en-US" dirty="0"/>
            </a:br>
            <a:r>
              <a:rPr lang="en-US" dirty="0"/>
              <a:t>for Great Comprehension</a:t>
            </a:r>
            <a:endParaRPr lang="en-US" u="sng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Read the passage ONCE.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To avoid rereading, get the content by…</a:t>
            </a:r>
          </a:p>
          <a:p>
            <a:pPr lvl="1" eaLnBrk="1" hangingPunct="1"/>
            <a:r>
              <a:rPr lang="en-US" dirty="0" smtClean="0"/>
              <a:t>READING ACTIVELY</a:t>
            </a:r>
          </a:p>
          <a:p>
            <a:pPr lvl="1" eaLnBrk="1" hangingPunct="1"/>
            <a:r>
              <a:rPr lang="en-US" dirty="0" smtClean="0"/>
              <a:t>VISUALIZING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PARAPHRASING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LSAT EXAM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85772067"/>
              </p:ext>
            </p:extLst>
          </p:nvPr>
        </p:nvGraphicFramePr>
        <p:xfrm>
          <a:off x="1143000" y="1752600"/>
          <a:ext cx="70104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2286000"/>
                <a:gridCol w="2209800"/>
                <a:gridCol w="1295400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SEC</a:t>
                      </a:r>
                      <a:r>
                        <a:rPr lang="en-US" baseline="0" dirty="0" smtClean="0"/>
                        <a:t>TION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SECTION 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# OF QUESTIONS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MINUTES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Logical Reasoning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24—26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Analytical Reasoning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22—24 (4 sets)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III.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Reading Comprehension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26—28 (4 passages)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IV.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Logical Reasoning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24—26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Experimental Section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Varies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VI.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Writing</a:t>
                      </a:r>
                      <a:r>
                        <a:rPr lang="en-US" baseline="0" dirty="0" smtClean="0"/>
                        <a:t> 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 essay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35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Totals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118—132 (of which 96—104 count)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210 </a:t>
                      </a:r>
                      <a:r>
                        <a:rPr lang="en-US" dirty="0" err="1" smtClean="0"/>
                        <a:t>mins</a:t>
                      </a:r>
                      <a:r>
                        <a:rPr lang="en-US" dirty="0" smtClean="0"/>
                        <a:t>.  (3 hours, 30 minutes)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5136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 Strategies </a:t>
            </a:r>
            <a:br>
              <a:rPr lang="en-US" dirty="0"/>
            </a:br>
            <a:r>
              <a:rPr lang="en-US" dirty="0"/>
              <a:t>for Great Comprehension</a:t>
            </a:r>
            <a:endParaRPr lang="en-US" u="sng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Read the passage ONCE.  </a:t>
            </a:r>
          </a:p>
          <a:p>
            <a:pPr marL="0" indent="0" eaLnBrk="1" hangingPunct="1">
              <a:buFont typeface="Arial" pitchFamily="34" charset="0"/>
              <a:buNone/>
            </a:pPr>
            <a:r>
              <a:rPr lang="en-US" dirty="0" smtClean="0"/>
              <a:t>To avoid rereading, get the content by…</a:t>
            </a:r>
          </a:p>
          <a:p>
            <a:pPr lvl="1" eaLnBrk="1" hangingPunct="1"/>
            <a:r>
              <a:rPr lang="en-US" dirty="0" smtClean="0"/>
              <a:t>READING ACTIVELY</a:t>
            </a:r>
          </a:p>
          <a:p>
            <a:pPr lvl="1" eaLnBrk="1" hangingPunct="1"/>
            <a:r>
              <a:rPr lang="en-US" dirty="0" smtClean="0"/>
              <a:t>VISUALIZING</a:t>
            </a:r>
          </a:p>
          <a:p>
            <a:pPr lvl="1" eaLnBrk="1" hangingPunct="1"/>
            <a:r>
              <a:rPr lang="en-US" dirty="0" smtClean="0"/>
              <a:t>PARAPHRASING</a:t>
            </a:r>
          </a:p>
          <a:p>
            <a:pPr lvl="1" eaLnBrk="1" hangingPunct="1"/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 for Reading </a:t>
            </a:r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Analysis</a:t>
            </a:r>
            <a:endParaRPr lang="en-US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Distinguish main idea from supporting ideas.</a:t>
            </a:r>
          </a:p>
          <a:p>
            <a:r>
              <a:rPr lang="en-US" dirty="0" smtClean="0"/>
              <a:t>Distinguish author’s personal ideas from mere reporting.</a:t>
            </a:r>
          </a:p>
          <a:p>
            <a:r>
              <a:rPr lang="en-US" dirty="0" smtClean="0"/>
              <a:t>Distinguish hypothetical or speculative ideas from author’s committed ideas.</a:t>
            </a:r>
          </a:p>
          <a:p>
            <a:r>
              <a:rPr lang="en-US" dirty="0" smtClean="0"/>
              <a:t>Identify transitions from one idea to another.</a:t>
            </a:r>
          </a:p>
          <a:p>
            <a:r>
              <a:rPr lang="en-US" dirty="0" smtClean="0"/>
              <a:t>Identify the relationship between different ideas.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2699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 </a:t>
            </a:r>
            <a:b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Categories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1.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Idea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Categories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1.  Main Idea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2.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Supporting Idea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Categories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 smtClean="0"/>
              <a:t>	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Supporting Idea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	3.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Implications  /  Inferences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Categories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Supporting Idea</a:t>
            </a:r>
          </a:p>
          <a:p>
            <a:pPr marL="0" indent="0" eaLnBrk="1" hangingPunct="1">
              <a:buNone/>
            </a:pPr>
            <a:r>
              <a:rPr lang="en-US" dirty="0" smtClean="0"/>
              <a:t>	3.  Implications  /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4.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Applications beyond the passage</a:t>
            </a:r>
          </a:p>
        </p:txBody>
      </p:sp>
    </p:spTree>
    <p:extLst>
      <p:ext uri="{BB962C8B-B14F-4D97-AF65-F5344CB8AC3E}">
        <p14:creationId xmlns:p14="http://schemas.microsoft.com/office/powerpoint/2010/main" xmlns="" val="1746011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Categories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Supporting Idea</a:t>
            </a:r>
          </a:p>
          <a:p>
            <a:pPr marL="0" indent="0" eaLnBrk="1" hangingPunct="1">
              <a:buNone/>
            </a:pPr>
            <a:r>
              <a:rPr lang="en-US" dirty="0" smtClean="0"/>
              <a:t>	3.  Implications  /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4.  Applications beyond the passage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5.  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Author’s Strengths and Weaknesses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9424841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Categories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Supporting Idea</a:t>
            </a:r>
          </a:p>
          <a:p>
            <a:pPr marL="0" indent="0" eaLnBrk="1" hangingPunct="1">
              <a:buNone/>
            </a:pPr>
            <a:r>
              <a:rPr lang="en-US" dirty="0" smtClean="0"/>
              <a:t>	3.  Implications  /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4.  Applications beyond the passage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5.  Author’s Strengths and Weaknesses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Structure of the Passage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800415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Categories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endParaRPr lang="en-US" dirty="0"/>
          </a:p>
          <a:p>
            <a:pPr marL="0" indent="0" eaLnBrk="1" hangingPunct="1">
              <a:buNone/>
            </a:pPr>
            <a:r>
              <a:rPr lang="en-US" dirty="0" smtClean="0"/>
              <a:t>	1.  Main Idea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2.  Supporting Idea</a:t>
            </a:r>
          </a:p>
          <a:p>
            <a:pPr marL="0" indent="0" eaLnBrk="1" hangingPunct="1">
              <a:buNone/>
            </a:pPr>
            <a:r>
              <a:rPr lang="en-US" dirty="0" smtClean="0"/>
              <a:t>	3.  Implications  /  Inferences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4.  Applications beyond the passage</a:t>
            </a:r>
          </a:p>
          <a:p>
            <a:pPr marL="0" indent="0" eaLnBrk="1" hangingPunct="1">
              <a:buNone/>
            </a:pPr>
            <a:r>
              <a:rPr lang="en-US" dirty="0"/>
              <a:t>	</a:t>
            </a:r>
            <a:r>
              <a:rPr lang="en-US" dirty="0" smtClean="0"/>
              <a:t>5.  Author’s Strengths and Weaknesses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/>
              <a:t>6.  Structure of the Passage</a:t>
            </a:r>
          </a:p>
          <a:p>
            <a:pPr marL="0" indent="0" eaLnBrk="1" hangingPunct="1">
              <a:buNone/>
            </a:pPr>
            <a:r>
              <a:rPr 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 Author’s Tone or Attitude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7330366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 </a:t>
            </a:r>
            <a:b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 how to access the accurate answer; questions are written in three levels: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FACTUAL </a:t>
            </a:r>
            <a:r>
              <a:rPr lang="en-US" dirty="0" smtClean="0"/>
              <a:t>QUESTIONS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 Introduction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 minute section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1930042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 how to access the accurate answer; questions are written in three levels: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FACTUAL QUESTIONS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IDEA </a:t>
            </a:r>
            <a:r>
              <a:rPr lang="en-US" dirty="0" smtClean="0"/>
              <a:t>QUESTIONS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5167540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 </a:t>
            </a:r>
            <a:br>
              <a:rPr lang="en-US" dirty="0" smtClean="0"/>
            </a:br>
            <a:r>
              <a:rPr lang="en-US" dirty="0" smtClean="0"/>
              <a:t>Question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Know how to access the accurate answer; questions are written in three levels: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FACTUAL QUESTIONS</a:t>
            </a: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MAIN IDEA QUESTIONS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HIDDEN IDEA </a:t>
            </a:r>
            <a:r>
              <a:rPr lang="en-US" dirty="0" smtClean="0"/>
              <a:t>QUESTIONS  </a:t>
            </a:r>
          </a:p>
        </p:txBody>
      </p:sp>
    </p:spTree>
    <p:extLst>
      <p:ext uri="{BB962C8B-B14F-4D97-AF65-F5344CB8AC3E}">
        <p14:creationId xmlns:p14="http://schemas.microsoft.com/office/powerpoint/2010/main" xmlns="" val="30592291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	</a:t>
            </a:r>
            <a:b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Answers can be eliminated when they are…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IRRELEVANT</a:t>
            </a:r>
            <a:r>
              <a:rPr lang="en-US" dirty="0" smtClean="0"/>
              <a:t> to the question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Answers can be eliminated when they are…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IRRELEVANT to the question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CONTRADICTORY</a:t>
            </a:r>
            <a:r>
              <a:rPr lang="en-US" dirty="0" smtClean="0"/>
              <a:t> to the passage</a:t>
            </a:r>
          </a:p>
        </p:txBody>
      </p:sp>
    </p:spTree>
    <p:extLst>
      <p:ext uri="{BB962C8B-B14F-4D97-AF65-F5344CB8AC3E}">
        <p14:creationId xmlns:p14="http://schemas.microsoft.com/office/powerpoint/2010/main" xmlns="" val="13525943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Answers can be eliminated when they are…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IRRELEVANT to the question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CONTRADICTORY to the passage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UNREASONABLE</a:t>
            </a:r>
          </a:p>
        </p:txBody>
      </p:sp>
    </p:spTree>
    <p:extLst>
      <p:ext uri="{BB962C8B-B14F-4D97-AF65-F5344CB8AC3E}">
        <p14:creationId xmlns:p14="http://schemas.microsoft.com/office/powerpoint/2010/main" xmlns="" val="17082308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Answers can be eliminated when they are…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IRRELEVANT to the question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CONTRADICTORY to the passage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UNREASONABLE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TOO GENERAL or TOO SPECIFIC</a:t>
            </a:r>
          </a:p>
        </p:txBody>
      </p:sp>
    </p:spTree>
    <p:extLst>
      <p:ext uri="{BB962C8B-B14F-4D97-AF65-F5344CB8AC3E}">
        <p14:creationId xmlns:p14="http://schemas.microsoft.com/office/powerpoint/2010/main" xmlns="" val="40480662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Answers can be eliminated when they are…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IRRELEVANT to the question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CONTRADICTORY to the passage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UNREASONABLE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TOO GENERAL or TOO SPECIFIC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ADDRESSED </a:t>
            </a:r>
            <a:r>
              <a:rPr lang="en-US" dirty="0" smtClean="0"/>
              <a:t>in the passage</a:t>
            </a:r>
          </a:p>
        </p:txBody>
      </p:sp>
    </p:spTree>
    <p:extLst>
      <p:ext uri="{BB962C8B-B14F-4D97-AF65-F5344CB8AC3E}">
        <p14:creationId xmlns:p14="http://schemas.microsoft.com/office/powerpoint/2010/main" xmlns="" val="24739439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Elimination techniques: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IRRELEVANT to the question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CONTRADICTORY to the passage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UNREASONABLE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TOO GENERAL or TOO SPECIFIC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NEVER ADDRESSED in the passage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ABSOLUTES or QUALIFIERS</a:t>
            </a:r>
          </a:p>
        </p:txBody>
      </p:sp>
    </p:spTree>
    <p:extLst>
      <p:ext uri="{BB962C8B-B14F-4D97-AF65-F5344CB8AC3E}">
        <p14:creationId xmlns:p14="http://schemas.microsoft.com/office/powerpoint/2010/main" xmlns="" val="21693315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Reading Comprehension	</a:t>
            </a:r>
            <a:br>
              <a:rPr lang="en-US" dirty="0" smtClean="0"/>
            </a:br>
            <a:r>
              <a:rPr lang="en-US" dirty="0" smtClean="0"/>
              <a:t>Eliminating Wrong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Elimination techniques: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IRRELEVANT to the question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CONTRADICTORY to the passage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UNREASONABLE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TOO GENERAL or TOO SPECIFIC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NEVER ADDRESSED in the passage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/>
              <a:t>ABSOLUTES or QUALIFIERS</a:t>
            </a:r>
            <a:endParaRPr lang="en-US" dirty="0"/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FOR THE </a:t>
            </a:r>
            <a:r>
              <a:rPr lang="en-US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SPECIFIC WORD(S)</a:t>
            </a: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ARE INACCURATE</a:t>
            </a:r>
          </a:p>
        </p:txBody>
      </p:sp>
    </p:spTree>
    <p:extLst>
      <p:ext uri="{BB962C8B-B14F-4D97-AF65-F5344CB8AC3E}">
        <p14:creationId xmlns:p14="http://schemas.microsoft.com/office/powerpoint/2010/main" xmlns="" val="27207862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Practice Test Questions and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807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35 minute section</a:t>
            </a:r>
          </a:p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passages</a:t>
            </a:r>
            <a:r>
              <a:rPr lang="en-US" sz="2800" dirty="0" smtClean="0"/>
              <a:t>, about 400—500 words from a variety of sources.  No specific background necessary.</a:t>
            </a:r>
          </a:p>
          <a:p>
            <a:pPr marL="457200" lvl="1" indent="0">
              <a:buNone/>
            </a:pP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14263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Reading Comprehension</a:t>
            </a:r>
            <a:b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 Advice</a:t>
            </a:r>
            <a:endParaRPr lang="en-US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Practice daily, concentrate on improving accuracy before efficiency</a:t>
            </a:r>
          </a:p>
          <a:p>
            <a:r>
              <a:rPr lang="en-US" dirty="0" smtClean="0"/>
              <a:t>Analyze why non-credited answers are wrong</a:t>
            </a:r>
          </a:p>
          <a:p>
            <a:r>
              <a:rPr lang="en-US" dirty="0" smtClean="0"/>
              <a:t>Analyze your own “misses”</a:t>
            </a:r>
          </a:p>
          <a:p>
            <a:r>
              <a:rPr lang="en-US" dirty="0" smtClean="0"/>
              <a:t>Analyze your own strengths and weaknesses</a:t>
            </a:r>
          </a:p>
          <a:p>
            <a:r>
              <a:rPr lang="en-US" dirty="0" smtClean="0"/>
              <a:t>Keep practicing!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6111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Can Do It!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LUCK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en-US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LSAT EXAM!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3566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35 minute section</a:t>
            </a:r>
          </a:p>
          <a:p>
            <a:r>
              <a:rPr lang="en-US" sz="2800" dirty="0" smtClean="0"/>
              <a:t>Four passages, about 400—500 words</a:t>
            </a:r>
          </a:p>
          <a:p>
            <a:r>
              <a:rPr lang="en-US" sz="2800" dirty="0" smtClean="0"/>
              <a:t>Expect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5—8 </a:t>
            </a:r>
            <a:r>
              <a:rPr 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questions per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passage</a:t>
            </a:r>
          </a:p>
          <a:p>
            <a:pPr marL="457200" lvl="1" indent="0">
              <a:buNone/>
            </a:pPr>
            <a:endParaRPr lang="en-US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271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35 minute section</a:t>
            </a:r>
          </a:p>
          <a:p>
            <a:r>
              <a:rPr lang="en-US" sz="2800" dirty="0" smtClean="0"/>
              <a:t>Four passages, about 400—500 words</a:t>
            </a:r>
          </a:p>
          <a:p>
            <a:r>
              <a:rPr lang="en-US" sz="2800" dirty="0" smtClean="0"/>
              <a:t>Expect 5—8 </a:t>
            </a:r>
            <a:r>
              <a:rPr lang="en-US" sz="2800" dirty="0"/>
              <a:t>questions per passage</a:t>
            </a:r>
          </a:p>
          <a:p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26—28 total questions </a:t>
            </a:r>
            <a:r>
              <a:rPr lang="en-US" sz="2800" dirty="0" smtClean="0"/>
              <a:t>(about 1.2—1.3 minutes per question </a:t>
            </a:r>
            <a:r>
              <a:rPr lang="en-US" sz="2800" i="1" dirty="0" smtClean="0"/>
              <a:t>including reading time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244907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229600" cy="4525963"/>
          </a:xfrm>
        </p:spPr>
        <p:txBody>
          <a:bodyPr/>
          <a:lstStyle/>
          <a:p>
            <a:r>
              <a:rPr lang="en-US" sz="2800" dirty="0" smtClean="0"/>
              <a:t>35 minute section</a:t>
            </a:r>
          </a:p>
          <a:p>
            <a:r>
              <a:rPr lang="en-US" sz="2800" dirty="0" smtClean="0"/>
              <a:t>Four passages, about 400—500 words</a:t>
            </a:r>
          </a:p>
          <a:p>
            <a:r>
              <a:rPr lang="en-US" sz="2800" dirty="0" smtClean="0"/>
              <a:t>Expect 5—8 </a:t>
            </a:r>
            <a:r>
              <a:rPr lang="en-US" sz="2800" dirty="0"/>
              <a:t>questions per passage</a:t>
            </a:r>
          </a:p>
          <a:p>
            <a:r>
              <a:rPr lang="en-US" sz="2800" dirty="0" smtClean="0"/>
              <a:t>26—28 total questions (about 1.2—1.3 minutes per question </a:t>
            </a:r>
            <a:r>
              <a:rPr lang="en-US" sz="2800" i="1" dirty="0" smtClean="0"/>
              <a:t>including reading time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Allow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½ minutes per passage </a:t>
            </a:r>
            <a:r>
              <a:rPr lang="en-US" sz="2800" dirty="0" smtClean="0"/>
              <a:t>(about 2 minutes reading time and 6—7 minutes to answer the questions)</a:t>
            </a:r>
          </a:p>
        </p:txBody>
      </p:sp>
    </p:spTree>
    <p:extLst>
      <p:ext uri="{BB962C8B-B14F-4D97-AF65-F5344CB8AC3E}">
        <p14:creationId xmlns:p14="http://schemas.microsoft.com/office/powerpoint/2010/main" xmlns="" val="3394389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Passages from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sciences, social sciences, arts and humanities, plus one law-related topic</a:t>
            </a:r>
          </a:p>
          <a:p>
            <a:pPr marL="0" indent="0">
              <a:buNone/>
            </a:pPr>
            <a:endParaRPr lang="en-US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2400" dirty="0"/>
              <a:t>One passage will be a paired passage: two passages on the same subject matter</a:t>
            </a:r>
          </a:p>
          <a:p>
            <a:pPr lvl="1"/>
            <a:r>
              <a:rPr lang="en-US" sz="2400" dirty="0" smtClean="0"/>
              <a:t>Combined, both passages = 400—500 words</a:t>
            </a:r>
          </a:p>
          <a:p>
            <a:pPr lvl="1"/>
            <a:r>
              <a:rPr lang="en-US" sz="2400" dirty="0" smtClean="0"/>
              <a:t>Questions ask about the relationship between the passages’ ideas</a:t>
            </a:r>
          </a:p>
        </p:txBody>
      </p:sp>
    </p:spTree>
    <p:extLst>
      <p:ext uri="{BB962C8B-B14F-4D97-AF65-F5344CB8AC3E}">
        <p14:creationId xmlns:p14="http://schemas.microsoft.com/office/powerpoint/2010/main" xmlns="" val="536267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Comprehension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Passages from hard sciences, social sciences, arts and humanities, plus one law-related topic</a:t>
            </a:r>
          </a:p>
          <a:p>
            <a:r>
              <a:rPr lang="en-US" sz="2800" dirty="0" smtClean="0"/>
              <a:t>Essential to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practice at home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analyze wrong answers</a:t>
            </a:r>
          </a:p>
          <a:p>
            <a:pPr lvl="1"/>
            <a:r>
              <a:rPr lang="en-US" sz="2400" dirty="0" smtClean="0"/>
              <a:t>Practice accuracy before efficiency</a:t>
            </a:r>
          </a:p>
          <a:p>
            <a:pPr lvl="1"/>
            <a:r>
              <a:rPr lang="en-US" sz="2400" dirty="0" smtClean="0"/>
              <a:t>Understand why an incorrect answer is wrong</a:t>
            </a:r>
          </a:p>
          <a:p>
            <a:pPr lvl="1"/>
            <a:r>
              <a:rPr lang="en-US" sz="2400" dirty="0" smtClean="0"/>
              <a:t>Spot personal trends, your strengths and weaknesses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532552183"/>
      </p:ext>
    </p:extLst>
  </p:cSld>
  <p:clrMapOvr>
    <a:masterClrMapping/>
  </p:clrMapOvr>
</p:sld>
</file>

<file path=ppt/theme/theme1.xml><?xml version="1.0" encoding="utf-8"?>
<a:theme xmlns:a="http://schemas.openxmlformats.org/drawingml/2006/main" name="Reading Comprehens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Reading Comprehension</Template>
  <TotalTime>533</TotalTime>
  <Words>944</Words>
  <Application>Microsoft Office PowerPoint</Application>
  <PresentationFormat>On-screen Show (4:3)</PresentationFormat>
  <Paragraphs>261</Paragraphs>
  <Slides>41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Reading Comprehension</vt:lpstr>
      <vt:lpstr>LSAT EXAM</vt:lpstr>
      <vt:lpstr>LSAT EXAM FORMAT</vt:lpstr>
      <vt:lpstr>Reading Comprehension Introduction</vt:lpstr>
      <vt:lpstr>Reading Comprehension Introduction</vt:lpstr>
      <vt:lpstr>Reading Comprehension Introduction</vt:lpstr>
      <vt:lpstr>Reading Comprehension Introduction</vt:lpstr>
      <vt:lpstr>Reading Comprehension Introduction</vt:lpstr>
      <vt:lpstr>Reading Comprehension Introduction</vt:lpstr>
      <vt:lpstr>Reading Comprehension Introduction</vt:lpstr>
      <vt:lpstr>Reading Comprehension Introduction</vt:lpstr>
      <vt:lpstr>Attack-Strategy for  Reading Comprehension</vt:lpstr>
      <vt:lpstr>Attack-Strategy for  Reading Comprehension</vt:lpstr>
      <vt:lpstr>Attack-Strategy for  Reading Comprehension</vt:lpstr>
      <vt:lpstr>Attack-Strategy for  Reading Comprehension</vt:lpstr>
      <vt:lpstr>Attack-Strategy for  Reading Comprehension</vt:lpstr>
      <vt:lpstr>Reading Strategies  for Great Comprehension</vt:lpstr>
      <vt:lpstr>Reading Strategies  for Great Comprehension</vt:lpstr>
      <vt:lpstr>Reading Strategies  for Great Comprehension</vt:lpstr>
      <vt:lpstr>Reading Strategies  for Great Comprehension</vt:lpstr>
      <vt:lpstr>Reading Strategies  for Great Comprehension</vt:lpstr>
      <vt:lpstr>Skills for Reading Analysis</vt:lpstr>
      <vt:lpstr>Reading Comprehension  Question Categories</vt:lpstr>
      <vt:lpstr>Reading Comprehension  Question Categories</vt:lpstr>
      <vt:lpstr>Reading Comprehension  Question Categories</vt:lpstr>
      <vt:lpstr>Reading Comprehension  Question Categories</vt:lpstr>
      <vt:lpstr>Reading Comprehension  Question Categories</vt:lpstr>
      <vt:lpstr>Reading Comprehension  Question Categories</vt:lpstr>
      <vt:lpstr>Reading Comprehension  Question Categories</vt:lpstr>
      <vt:lpstr>Reading Comprehension  Question Accessibility</vt:lpstr>
      <vt:lpstr>Reading Comprehension  Question Accessibility</vt:lpstr>
      <vt:lpstr>Reading Comprehension  Question Accessibility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  Eliminating Wrong Answers</vt:lpstr>
      <vt:lpstr>Reading Comprehension</vt:lpstr>
      <vt:lpstr>Reading Comprehension Final Advice</vt:lpstr>
      <vt:lpstr>You Can Do It!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Comprehension</dc:title>
  <dc:creator>Barbara</dc:creator>
  <cp:lastModifiedBy>Deena</cp:lastModifiedBy>
  <cp:revision>114</cp:revision>
  <dcterms:created xsi:type="dcterms:W3CDTF">2012-07-13T21:16:34Z</dcterms:created>
  <dcterms:modified xsi:type="dcterms:W3CDTF">2013-08-21T19:10:35Z</dcterms:modified>
</cp:coreProperties>
</file>