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2"/>
  </p:notesMasterIdLst>
  <p:sldIdLst>
    <p:sldId id="256" r:id="rId2"/>
    <p:sldId id="365" r:id="rId3"/>
    <p:sldId id="351" r:id="rId4"/>
    <p:sldId id="352" r:id="rId5"/>
    <p:sldId id="354" r:id="rId6"/>
    <p:sldId id="355" r:id="rId7"/>
    <p:sldId id="356" r:id="rId8"/>
    <p:sldId id="357" r:id="rId9"/>
    <p:sldId id="361" r:id="rId10"/>
    <p:sldId id="323" r:id="rId11"/>
    <p:sldId id="362" r:id="rId12"/>
    <p:sldId id="359" r:id="rId13"/>
    <p:sldId id="360" r:id="rId14"/>
    <p:sldId id="364" r:id="rId15"/>
    <p:sldId id="288" r:id="rId16"/>
    <p:sldId id="337" r:id="rId17"/>
    <p:sldId id="339" r:id="rId18"/>
    <p:sldId id="341" r:id="rId19"/>
    <p:sldId id="342" r:id="rId20"/>
    <p:sldId id="257" r:id="rId21"/>
    <p:sldId id="258" r:id="rId22"/>
    <p:sldId id="259" r:id="rId23"/>
    <p:sldId id="260" r:id="rId24"/>
    <p:sldId id="261" r:id="rId25"/>
    <p:sldId id="289" r:id="rId26"/>
    <p:sldId id="273" r:id="rId27"/>
    <p:sldId id="304" r:id="rId28"/>
    <p:sldId id="305" r:id="rId29"/>
    <p:sldId id="274" r:id="rId30"/>
    <p:sldId id="345" r:id="rId31"/>
    <p:sldId id="346" r:id="rId32"/>
    <p:sldId id="347" r:id="rId33"/>
    <p:sldId id="348" r:id="rId34"/>
    <p:sldId id="349" r:id="rId35"/>
    <p:sldId id="293" r:id="rId36"/>
    <p:sldId id="328" r:id="rId37"/>
    <p:sldId id="366" r:id="rId38"/>
    <p:sldId id="367" r:id="rId39"/>
    <p:sldId id="368" r:id="rId40"/>
    <p:sldId id="369" r:id="rId41"/>
    <p:sldId id="370" r:id="rId42"/>
    <p:sldId id="371" r:id="rId43"/>
    <p:sldId id="372" r:id="rId44"/>
    <p:sldId id="373" r:id="rId45"/>
    <p:sldId id="374" r:id="rId46"/>
    <p:sldId id="375" r:id="rId47"/>
    <p:sldId id="376" r:id="rId48"/>
    <p:sldId id="377" r:id="rId49"/>
    <p:sldId id="378" r:id="rId50"/>
    <p:sldId id="307" r:id="rId5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94708" autoAdjust="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32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E3D6B52-24A2-4261-A414-0CC851A57547}" type="datetimeFigureOut">
              <a:rPr lang="en-US"/>
              <a:pPr>
                <a:defRPr/>
              </a:pPr>
              <a:t>10/23/2014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C1CFDE9-AFAB-4699-B16F-E7F0816755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8281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988503-F9D2-4EB3-9BBE-21BB3F69E93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544DF-EF51-4958-8669-263E3A9461F4}" type="datetimeFigureOut">
              <a:rPr lang="en-US"/>
              <a:pPr>
                <a:defRPr/>
              </a:pPr>
              <a:t>10/23/2014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6492EE-884A-4C64-B363-8D13F64F59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972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8739B-6823-4A86-8C2F-06F7C38E62FC}" type="datetimeFigureOut">
              <a:rPr lang="en-US"/>
              <a:pPr>
                <a:defRPr/>
              </a:pPr>
              <a:t>10/23/2014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A6E72-FB2F-4F72-92EA-E7D6EA38B5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929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3CC82-BEC9-4344-9E5B-41ED08777E0E}" type="datetimeFigureOut">
              <a:rPr lang="en-US"/>
              <a:pPr>
                <a:defRPr/>
              </a:pPr>
              <a:t>10/23/2014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C1DAB-84EF-4C57-8C3D-619DEC26E4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185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64C28-48F5-49BD-9EBE-42936B358301}" type="datetimeFigureOut">
              <a:rPr lang="en-US"/>
              <a:pPr>
                <a:defRPr/>
              </a:pPr>
              <a:t>10/23/2014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29EE5-C87A-4C08-B328-A335177CAF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13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07177-B686-4D02-B3E3-11561B230F7A}" type="datetimeFigureOut">
              <a:rPr lang="en-US"/>
              <a:pPr>
                <a:defRPr/>
              </a:pPr>
              <a:t>10/23/2014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A7597-979B-41C3-B92C-C43E462D2F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32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AE76F-9A88-470F-9327-1DCFF5F41687}" type="datetimeFigureOut">
              <a:rPr lang="en-US"/>
              <a:pPr>
                <a:defRPr/>
              </a:pPr>
              <a:t>10/23/2014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E1CE7-439A-4A56-92AC-14467BAEC4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612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8BB29-BF91-442C-AF03-9BA20689FF0D}" type="datetimeFigureOut">
              <a:rPr lang="en-US"/>
              <a:pPr>
                <a:defRPr/>
              </a:pPr>
              <a:t>10/23/2014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E6A5E-DD68-4302-A07E-92F31119E5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480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0F84D3-279C-4A32-944A-AA5D5A0DDD45}" type="datetimeFigureOut">
              <a:rPr lang="en-US"/>
              <a:pPr>
                <a:defRPr/>
              </a:pPr>
              <a:t>10/23/2014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EA957-14E9-484C-8E9A-0855F9BDC5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718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FF0DD-D9F2-4827-BDA6-8C5FA5FA3792}" type="datetimeFigureOut">
              <a:rPr lang="en-US"/>
              <a:pPr>
                <a:defRPr/>
              </a:pPr>
              <a:t>10/23/2014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742E9-59F5-434F-BD61-AFE2F79F86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576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B9268-CEF0-46DA-96CD-24B8584C94D3}" type="datetimeFigureOut">
              <a:rPr lang="en-US"/>
              <a:pPr>
                <a:defRPr/>
              </a:pPr>
              <a:t>10/23/2014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B43A1-342F-4ADC-8D12-C18567E8CA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035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FFB4F-6BD5-4B80-AB91-AFEC1596B422}" type="datetimeFigureOut">
              <a:rPr lang="en-US"/>
              <a:pPr>
                <a:defRPr/>
              </a:pPr>
              <a:t>10/23/2014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CACFF-10DC-4CB3-832B-9A101F7FCE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834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4919C58-D657-4766-BF84-49380ED00219}" type="datetimeFigureOut">
              <a:rPr lang="en-US"/>
              <a:pPr>
                <a:defRPr/>
              </a:pPr>
              <a:t>10/23/2014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9C0FB7C-8CEF-4B45-801F-4424AF83CC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7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 </a:t>
            </a:r>
            <a:r>
              <a:rPr lang="en-US" sz="7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Strategies for 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Critical Reading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Writing Success</a:t>
            </a:r>
            <a:endParaRPr lang="en-US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Critical  Reading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sections count toward your score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 25 minute sections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20 minute section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 least two sections will have Sentence Completion </a:t>
            </a:r>
            <a:endParaRPr lang="en-US" sz="24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3004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Critical  Reading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sections count toward your score</a:t>
            </a:r>
          </a:p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48 Reading questions (plus 19 Sentence Completion, for a total of 67 questions) 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4926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Critical  Reading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sections count toward your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score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Total of 48 Reading questions (plus  19 Sentence Completion) </a:t>
            </a:r>
          </a:p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Short Passages, Long Passages, Paired Passages 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44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Critical  Reading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sections count toward your score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Total of 48 Reading questions (plus  19 Sentence Completion) 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Short Passages, Long Passages, Paired Passages </a:t>
            </a:r>
          </a:p>
          <a:p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Passages from hard sciences, social sciences, arts and humanities</a:t>
            </a:r>
            <a:endParaRPr lang="en-US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198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Critical  Reading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sections count toward your score</a:t>
            </a: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Total of 48 Reading questions (plus  19 Sentence Completion) </a:t>
            </a: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Short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Passages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Long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Passages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Paired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Passages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Passages from hard sciences, social sciences, arts and humanities</a:t>
            </a:r>
          </a:p>
          <a:p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Essential to practice at home and analyze wrong answers</a:t>
            </a:r>
          </a:p>
          <a:p>
            <a:endParaRPr lang="en-US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31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Attack-Strategies </a:t>
            </a:r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</a:t>
            </a:r>
            <a:b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Critical  Reading</a:t>
            </a:r>
            <a:endParaRPr lang="en-US" sz="4000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1. 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Start with the first passage</a:t>
            </a:r>
            <a:r>
              <a:rPr lang="en-US" dirty="0" smtClean="0"/>
              <a:t>;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answer all questions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that passage.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7277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Attack-Strategies </a:t>
            </a:r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</a:t>
            </a:r>
            <a:b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Critical  Reading</a:t>
            </a:r>
            <a:endParaRPr lang="en-US" sz="4000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Start with the first passage; answer all questions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that passage.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Skim the questions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before reading; don’t read the answers yet!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6177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Attack-Strategies </a:t>
            </a:r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</a:t>
            </a:r>
            <a:b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Critical  Reading</a:t>
            </a:r>
            <a:endParaRPr lang="en-US" sz="4000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Start with the first passage; answer all questions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that passage.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rabicPeriod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Skim the questions before reading.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 the passage ONCE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(more reading advice to follow).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16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Attack-Strategies </a:t>
            </a:r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</a:t>
            </a:r>
            <a:b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Critical  Reading</a:t>
            </a:r>
            <a:endParaRPr lang="en-US" sz="4000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Start with the first passage; answer all questions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that passage.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rabicPeriod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Skim the questions before reading.</a:t>
            </a:r>
          </a:p>
          <a:p>
            <a:pPr marL="514350" indent="-514350">
              <a:buAutoNum type="arabicPeriod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 the passage ONCE.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 the questions </a:t>
            </a:r>
            <a:r>
              <a:rPr lang="en-US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carefully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04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Attack-Strategies </a:t>
            </a:r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</a:t>
            </a:r>
            <a:b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Critical  Reading</a:t>
            </a:r>
            <a:endParaRPr lang="en-US" sz="4000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Start with the first passage; answer all questions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that passage.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rabicPeriod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Skim the questions before reading.</a:t>
            </a:r>
          </a:p>
          <a:p>
            <a:pPr marL="514350" indent="-514350">
              <a:buAutoNum type="arabicPeriod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 the passage ONCE.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 the questions 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carefully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 each answer choice carefully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ONLY use the information in the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passage; eliminate wrong answers.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1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 EXAM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Your verbal scores (200—800)come from two areas: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Critical Reading</a:t>
            </a:r>
            <a:r>
              <a:rPr lang="en-US" dirty="0" smtClean="0"/>
              <a:t>, which includes…</a:t>
            </a:r>
          </a:p>
          <a:p>
            <a:pPr lvl="2"/>
            <a:r>
              <a:rPr lang="en-US" dirty="0"/>
              <a:t>Sentence Completion</a:t>
            </a:r>
          </a:p>
          <a:p>
            <a:pPr lvl="2"/>
            <a:r>
              <a:rPr lang="en-US" dirty="0"/>
              <a:t>Critical Reading Passages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Writing,</a:t>
            </a:r>
            <a:r>
              <a:rPr lang="en-US" dirty="0" smtClean="0"/>
              <a:t> which includes…</a:t>
            </a:r>
          </a:p>
          <a:p>
            <a:pPr lvl="2"/>
            <a:r>
              <a:rPr lang="en-US" dirty="0" smtClean="0"/>
              <a:t>Essay</a:t>
            </a:r>
          </a:p>
          <a:p>
            <a:pPr lvl="2"/>
            <a:r>
              <a:rPr lang="en-US" dirty="0" smtClean="0"/>
              <a:t>Multiple-Choice Questions</a:t>
            </a:r>
          </a:p>
          <a:p>
            <a:pPr lvl="3"/>
            <a:r>
              <a:rPr lang="en-US" dirty="0" smtClean="0"/>
              <a:t>Identifying Sentence Errors</a:t>
            </a:r>
          </a:p>
          <a:p>
            <a:pPr lvl="3"/>
            <a:r>
              <a:rPr lang="en-US" dirty="0" smtClean="0"/>
              <a:t>Improving Sentences</a:t>
            </a:r>
          </a:p>
          <a:p>
            <a:pPr lvl="3"/>
            <a:r>
              <a:rPr lang="en-US" dirty="0" smtClean="0"/>
              <a:t>Improving Paragraphs</a:t>
            </a:r>
          </a:p>
          <a:p>
            <a:pPr marL="914400" lvl="2" indent="0">
              <a:buNone/>
            </a:pPr>
            <a:endParaRPr lang="en-US" dirty="0"/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51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Reading Strategies </a:t>
            </a:r>
            <a:b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Great Comprehension</a:t>
            </a:r>
            <a:endParaRPr lang="en-US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pitchFamily="34" charset="0"/>
              <a:buNone/>
            </a:pPr>
            <a:endParaRPr lang="en-US" dirty="0" smtClean="0"/>
          </a:p>
          <a:p>
            <a:pPr marL="0" indent="0" eaLnBrk="1" hangingPunct="1">
              <a:buFont typeface="Arial" pitchFamily="34" charset="0"/>
              <a:buNone/>
            </a:pPr>
            <a:endParaRPr lang="en-US" dirty="0"/>
          </a:p>
          <a:p>
            <a:pPr marL="0" indent="0" eaLnBrk="1" hangingPunct="1">
              <a:buFont typeface="Arial" pitchFamily="34" charset="0"/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 the passage ONCE.  Get the gist of the passage on your first reading.</a:t>
            </a:r>
          </a:p>
          <a:p>
            <a:pPr marL="0" indent="0" eaLnBrk="1" hangingPunct="1">
              <a:buFont typeface="Arial" pitchFamily="34" charset="0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Reading Strategies </a:t>
            </a:r>
            <a:b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Great Comprehension</a:t>
            </a:r>
            <a:endParaRPr lang="en-US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 the passage ONCE.</a:t>
            </a:r>
          </a:p>
          <a:p>
            <a:pPr marL="0" indent="0" eaLnBrk="1" hangingPunct="1"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avoid rereading, get the content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by…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eaLnBrk="1" hangingPunct="1"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lvl="1" eaLnBrk="1" hangingPunct="1"/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READING ACTIVELY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Reading Strategies </a:t>
            </a:r>
            <a:b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Great Comprehension</a:t>
            </a:r>
            <a:endParaRPr lang="en-US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pitchFamily="34" charset="0"/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 the passage ONCE.  </a:t>
            </a:r>
          </a:p>
          <a:p>
            <a:pPr marL="0" indent="0" eaLnBrk="1" hangingPunct="1">
              <a:buFont typeface="Arial" pitchFamily="34" charset="0"/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avoid rereading, get the content by…</a:t>
            </a:r>
          </a:p>
          <a:p>
            <a:pPr lvl="1" eaLnBrk="1" hangingPunct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READING ACTIVELY</a:t>
            </a:r>
          </a:p>
          <a:p>
            <a:pPr lvl="1" eaLnBrk="1" hangingPunct="1"/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VISUALIZING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Reading Strategies </a:t>
            </a:r>
            <a:b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Great Comprehension</a:t>
            </a:r>
            <a:endParaRPr lang="en-US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pitchFamily="34" charset="0"/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 the passage ONCE.  </a:t>
            </a:r>
          </a:p>
          <a:p>
            <a:pPr marL="0" indent="0" eaLnBrk="1" hangingPunct="1">
              <a:buFont typeface="Arial" pitchFamily="34" charset="0"/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avoid rereading, get the content by…</a:t>
            </a:r>
          </a:p>
          <a:p>
            <a:pPr lvl="1" eaLnBrk="1" hangingPunct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READING ACTIVELY</a:t>
            </a:r>
          </a:p>
          <a:p>
            <a:pPr lvl="1" eaLnBrk="1" hangingPunct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VISUALIZING</a:t>
            </a:r>
          </a:p>
          <a:p>
            <a:pPr lvl="1" eaLnBrk="1" hangingPunct="1"/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PARAPHRASING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Reading Strategies </a:t>
            </a:r>
            <a:b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Great Comprehension</a:t>
            </a:r>
            <a:endParaRPr lang="en-US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pitchFamily="34" charset="0"/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 the passage ONCE.  </a:t>
            </a:r>
          </a:p>
          <a:p>
            <a:pPr marL="0" indent="0" eaLnBrk="1" hangingPunct="1">
              <a:buFont typeface="Arial" pitchFamily="34" charset="0"/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avoid rereading, get the content by…</a:t>
            </a:r>
          </a:p>
          <a:p>
            <a:pPr lvl="1" eaLnBrk="1" hangingPunct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READING ACTIVELY</a:t>
            </a:r>
          </a:p>
          <a:p>
            <a:pPr lvl="1" eaLnBrk="1" hangingPunct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VISUALIZING</a:t>
            </a:r>
          </a:p>
          <a:p>
            <a:pPr lvl="1" eaLnBrk="1" hangingPunct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PARAPHRASING</a:t>
            </a:r>
          </a:p>
          <a:p>
            <a:pPr lvl="1" eaLnBrk="1" hangingPunct="1"/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ANALYZING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Skills for Reading </a:t>
            </a:r>
            <a:r>
              <a:rPr lang="en-US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Analysis</a:t>
            </a:r>
            <a:endParaRPr lang="en-US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Distinguish main idea from supporting ideas.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Distinguish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hypothetical or speculative ideas from author’s committed ideas.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Identify transitions from one idea to another.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Identify the relationship between different ideas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Recognize vocabulary within context.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7269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Critical  Reading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 Accessibility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Know how to access the accurate answer; questions are written in three levels: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FACTUAL </a:t>
            </a:r>
            <a:r>
              <a:rPr lang="en-US" dirty="0" smtClean="0"/>
              <a:t>QUESTIONS</a:t>
            </a:r>
          </a:p>
          <a:p>
            <a:pPr marL="45720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marL="45720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Critical  Reading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 Accessibility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Know how to access the accurate answer; questions are written in three levels: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FACTUAL QUESTIONS</a:t>
            </a:r>
          </a:p>
          <a:p>
            <a:pPr marL="45720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marL="45720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MAIN IDEA </a:t>
            </a:r>
            <a:r>
              <a:rPr lang="en-US" dirty="0" smtClean="0"/>
              <a:t>QUESTIONS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1675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Critical  Reading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 Accessibility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Know how to access the accurate answer; questions are written in three levels: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FACTUAL QUESTIONS</a:t>
            </a:r>
          </a:p>
          <a:p>
            <a:pPr marL="45720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marL="45720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MAIN IDEA QUESTIONS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HIDDEN IDEA </a:t>
            </a:r>
            <a:r>
              <a:rPr lang="en-US" dirty="0" smtClean="0"/>
              <a:t>QUESTIONS  </a:t>
            </a:r>
          </a:p>
        </p:txBody>
      </p:sp>
    </p:spTree>
    <p:extLst>
      <p:ext uri="{BB962C8B-B14F-4D97-AF65-F5344CB8AC3E}">
        <p14:creationId xmlns:p14="http://schemas.microsoft.com/office/powerpoint/2010/main" val="305922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Critical  Reading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b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Eliminating Wrong Answers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Answers can be eliminated when they are…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IRRELEVANT</a:t>
            </a:r>
            <a:r>
              <a:rPr lang="en-US" dirty="0" smtClean="0"/>
              <a:t> to the question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Sentence Completion</a:t>
            </a:r>
            <a:b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Strategies</a:t>
            </a:r>
            <a:endParaRPr lang="en-US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 dirty="0" smtClean="0"/>
          </a:p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 page 55 (General Strategies)</a:t>
            </a:r>
          </a:p>
          <a:p>
            <a:pPr marL="0" indent="0">
              <a:buNone/>
            </a:pP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 pages 78—90 (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ocabulary Development)</a:t>
            </a:r>
          </a:p>
        </p:txBody>
      </p:sp>
    </p:spTree>
    <p:extLst>
      <p:ext uri="{BB962C8B-B14F-4D97-AF65-F5344CB8AC3E}">
        <p14:creationId xmlns:p14="http://schemas.microsoft.com/office/powerpoint/2010/main" val="75756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Critical  Reading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b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Eliminating Wrong Answers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Answers can be eliminated when they are…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dirty="0" smtClean="0"/>
              <a:t>IRRELEVANT to the question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CONTRADICTORY</a:t>
            </a:r>
            <a:r>
              <a:rPr lang="en-US" dirty="0" smtClean="0"/>
              <a:t> to the passage</a:t>
            </a:r>
          </a:p>
        </p:txBody>
      </p:sp>
    </p:spTree>
    <p:extLst>
      <p:ext uri="{BB962C8B-B14F-4D97-AF65-F5344CB8AC3E}">
        <p14:creationId xmlns:p14="http://schemas.microsoft.com/office/powerpoint/2010/main" val="135259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Critical  Reading	</a:t>
            </a:r>
            <a:b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Eliminating Wrong Answers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Answers can be eliminated when they are…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dirty="0" smtClean="0"/>
              <a:t>IRRELEVANT to the question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dirty="0" smtClean="0"/>
              <a:t>CONTRADICTORY to the </a:t>
            </a:r>
            <a:r>
              <a:rPr lang="en-US" dirty="0" smtClean="0"/>
              <a:t>passage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TOO GENERAL or TOO SPECIFIC</a:t>
            </a:r>
            <a:endParaRPr lang="en-US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082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Critical  Reading	</a:t>
            </a:r>
            <a:b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Eliminating Wrong Answers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Answers can be eliminated when they are…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dirty="0" smtClean="0"/>
              <a:t>IRRELEVANT to the question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dirty="0" smtClean="0"/>
              <a:t>CONTRADICTORY to the passage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dirty="0"/>
              <a:t>TOO GENERAL or TOO SPECIFIC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 ADDRESSED </a:t>
            </a:r>
            <a:r>
              <a:rPr lang="en-US" dirty="0" smtClean="0"/>
              <a:t>in the passage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06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Critical  Reading	</a:t>
            </a:r>
            <a:b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Eliminating Wrong Answers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dirty="0"/>
              <a:t>Answers can be eliminated when they are…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dirty="0"/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dirty="0"/>
              <a:t>IRRELEVANT to the question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dirty="0"/>
              <a:t>CONTRADICTORY to the passage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dirty="0"/>
              <a:t>TOO GENERAL or TOO SPECIFIC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dirty="0"/>
              <a:t>NEVER ADDRESSED in the </a:t>
            </a:r>
            <a:r>
              <a:rPr lang="en-US" dirty="0" smtClean="0"/>
              <a:t>passage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INACCURATE ABSOLUTES or QUALIFIERS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7394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Critical  Reading	</a:t>
            </a:r>
            <a:b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Eliminating Wrong Answers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dirty="0"/>
              <a:t>Answers can be eliminated when they are…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dirty="0"/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dirty="0"/>
              <a:t>IRRELEVANT to the question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dirty="0"/>
              <a:t>CONTRADICTORY to the passage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dirty="0"/>
              <a:t>TOO GENERAL or TOO SPECIFIC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dirty="0"/>
              <a:t>NEVER ADDRESSED in the passage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dirty="0"/>
              <a:t>INACCURATE ABSOLUTES or </a:t>
            </a:r>
            <a:r>
              <a:rPr lang="en-US" dirty="0" smtClean="0"/>
              <a:t>QUALIFIERS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LOOK FOR THE SPECIFIC WORD(S) THAT ARE WRONG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6933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Critical  Reading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Practice Test Questions and </a:t>
            </a:r>
            <a:r>
              <a:rPr lang="en-US" dirty="0" smtClean="0"/>
              <a:t>Review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Two long passages; 15 total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07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Critical  Reading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Final Advice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Practice daily, concentrate on improving accuracy before efficiency</a:t>
            </a:r>
          </a:p>
          <a:p>
            <a:r>
              <a:rPr lang="en-US" dirty="0" smtClean="0"/>
              <a:t>Analyze why non-credited answers are wrong</a:t>
            </a:r>
          </a:p>
          <a:p>
            <a:r>
              <a:rPr lang="en-US" dirty="0" smtClean="0"/>
              <a:t>Analyze your own “misses”</a:t>
            </a:r>
          </a:p>
          <a:p>
            <a:r>
              <a:rPr lang="en-US" dirty="0" smtClean="0"/>
              <a:t>Analyze your own strengths and weaknesses</a:t>
            </a:r>
          </a:p>
          <a:p>
            <a:r>
              <a:rPr lang="en-US" dirty="0" smtClean="0"/>
              <a:t>Keep practicing!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61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 ESSAY WRITING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pages 114—126.</a:t>
            </a:r>
          </a:p>
          <a:p>
            <a:r>
              <a:rPr lang="en-US" dirty="0" smtClean="0"/>
              <a:t>Use the opportunity to shine and communicate.</a:t>
            </a:r>
          </a:p>
          <a:p>
            <a:r>
              <a:rPr lang="en-US" dirty="0" smtClean="0"/>
              <a:t>Write a persuasive essay; take a stand and convince the reader it’s plausible.</a:t>
            </a:r>
          </a:p>
          <a:p>
            <a:r>
              <a:rPr lang="en-US" dirty="0" smtClean="0"/>
              <a:t>25 minutes.</a:t>
            </a:r>
          </a:p>
          <a:p>
            <a:r>
              <a:rPr lang="en-US" dirty="0" smtClean="0"/>
              <a:t>2 pieces of paper (plan/organize in test book).</a:t>
            </a:r>
          </a:p>
          <a:p>
            <a:r>
              <a:rPr lang="en-US" dirty="0" smtClean="0"/>
              <a:t>Must use pencil.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48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 ESSAY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SCORING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Scored holistically (1—6) by two separate readers.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Two readers’ scores combined; reported score 2—12. 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Third reader used if needed.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Essay Score is factored into your overall Writing Score (200—800).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7838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 ESSAY SCORING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Scoring Guide overall summary: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Write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TOPIC</a:t>
            </a:r>
          </a:p>
          <a:p>
            <a:pPr lvl="1"/>
            <a:r>
              <a:rPr lang="en-US" dirty="0" smtClean="0"/>
              <a:t>Use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clear, logical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ORGANIZATION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 IDEAS THOROUGHLY</a:t>
            </a:r>
          </a:p>
          <a:p>
            <a:pPr lvl="1"/>
            <a:r>
              <a:rPr lang="en-US" dirty="0" smtClean="0"/>
              <a:t>Use sophisticated,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STANDARD WRITTEN ENGLISH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13256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Sentence Completion</a:t>
            </a:r>
            <a:b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Strategies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Try inserting your own word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55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 ESSAY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SUGGESTIONS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 it’s just a draft, not polished writing.</a:t>
            </a:r>
          </a:p>
          <a:p>
            <a:r>
              <a:rPr lang="en-US" dirty="0" smtClean="0"/>
              <a:t>DO INDENT PARAGRAPHS!  Skip no lines.</a:t>
            </a:r>
          </a:p>
          <a:p>
            <a:r>
              <a:rPr lang="en-US" dirty="0" smtClean="0"/>
              <a:t>Be as neat as possible.</a:t>
            </a:r>
          </a:p>
          <a:p>
            <a:r>
              <a:rPr lang="en-US" dirty="0" smtClean="0"/>
              <a:t>Use third person (one); never use second person (you).</a:t>
            </a:r>
          </a:p>
          <a:p>
            <a:r>
              <a:rPr lang="en-US" dirty="0" smtClean="0"/>
              <a:t>Organize/plan in advance.</a:t>
            </a:r>
          </a:p>
          <a:p>
            <a:r>
              <a:rPr lang="en-US" dirty="0" smtClean="0"/>
              <a:t>Remember your audience.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10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ESSAY TIMING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3—4 minutes: read the topic and plan</a:t>
            </a:r>
          </a:p>
          <a:p>
            <a:pPr lvl="1"/>
            <a:r>
              <a:rPr lang="en-US" dirty="0" smtClean="0"/>
              <a:t>Planning goals:</a:t>
            </a:r>
          </a:p>
          <a:p>
            <a:pPr lvl="2"/>
            <a:r>
              <a:rPr lang="en-US" dirty="0" smtClean="0"/>
              <a:t>Choose your position</a:t>
            </a:r>
          </a:p>
          <a:p>
            <a:pPr lvl="2"/>
            <a:r>
              <a:rPr lang="en-US" dirty="0" smtClean="0"/>
              <a:t>Gather your evidence, examples, ideas (brainstorm)</a:t>
            </a:r>
          </a:p>
          <a:p>
            <a:pPr lvl="2"/>
            <a:r>
              <a:rPr lang="en-US" dirty="0" smtClean="0"/>
              <a:t>Organize evidence into body paragraphs</a:t>
            </a:r>
          </a:p>
          <a:p>
            <a:r>
              <a:rPr lang="en-US" dirty="0" smtClean="0"/>
              <a:t>20 minutes: write the essay</a:t>
            </a:r>
          </a:p>
          <a:p>
            <a:r>
              <a:rPr lang="en-US" dirty="0" smtClean="0"/>
              <a:t>1—2 minutes: proofread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70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 ESSAY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</a:p>
          <a:p>
            <a:pPr lvl="1"/>
            <a:r>
              <a:rPr lang="en-US" dirty="0" smtClean="0"/>
              <a:t>Use key words.</a:t>
            </a:r>
          </a:p>
          <a:p>
            <a:pPr lvl="1"/>
            <a:r>
              <a:rPr lang="en-US" dirty="0" smtClean="0"/>
              <a:t>Focus on the importance of the topic.</a:t>
            </a:r>
          </a:p>
          <a:p>
            <a:pPr lvl="1"/>
            <a:r>
              <a:rPr lang="en-US" dirty="0" smtClean="0"/>
              <a:t>State a clear thesis.</a:t>
            </a:r>
          </a:p>
          <a:p>
            <a:pPr lvl="1"/>
            <a:r>
              <a:rPr lang="en-US" dirty="0" smtClean="0"/>
              <a:t>Do not summarize the prompt.</a:t>
            </a:r>
          </a:p>
          <a:p>
            <a:pPr lvl="1"/>
            <a:r>
              <a:rPr lang="en-US" dirty="0" smtClean="0"/>
              <a:t>2—3 sentences.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7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 ESSAY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BODY PARAGRAPHS (write 2—3)</a:t>
            </a:r>
          </a:p>
          <a:p>
            <a:pPr lvl="1"/>
            <a:r>
              <a:rPr lang="en-US" dirty="0" smtClean="0"/>
              <a:t>Use topic sentences.</a:t>
            </a:r>
          </a:p>
          <a:p>
            <a:pPr lvl="1"/>
            <a:r>
              <a:rPr lang="en-US" dirty="0" smtClean="0"/>
              <a:t>Use concrete, specific examples.</a:t>
            </a:r>
          </a:p>
          <a:p>
            <a:pPr lvl="1"/>
            <a:r>
              <a:rPr lang="en-US" dirty="0" smtClean="0"/>
              <a:t>Show an awareness of the world, its history and literature (but avoid pop culture).</a:t>
            </a:r>
          </a:p>
          <a:p>
            <a:pPr lvl="1"/>
            <a:r>
              <a:rPr lang="en-US" dirty="0" smtClean="0"/>
              <a:t>Explain how your examples support your thesis.</a:t>
            </a:r>
          </a:p>
          <a:p>
            <a:pPr lvl="1"/>
            <a:r>
              <a:rPr lang="en-US" dirty="0" smtClean="0"/>
              <a:t>Insert transitions between examples.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32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 ESSAY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BODY PARAGRAPHS</a:t>
            </a:r>
          </a:p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</a:t>
            </a:r>
          </a:p>
          <a:p>
            <a:pPr lvl="1"/>
            <a:r>
              <a:rPr lang="en-US" dirty="0" smtClean="0"/>
              <a:t>Avoid mere summary.</a:t>
            </a:r>
          </a:p>
          <a:p>
            <a:pPr lvl="1"/>
            <a:r>
              <a:rPr lang="en-US" dirty="0" smtClean="0"/>
              <a:t>Answer “so what?” and address the topic’s greater importance.</a:t>
            </a:r>
          </a:p>
          <a:p>
            <a:pPr lvl="1"/>
            <a:r>
              <a:rPr lang="en-US" dirty="0" smtClean="0"/>
              <a:t>2—3 sentences.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83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 ESSAY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Sample topic and planning</a:t>
            </a:r>
          </a:p>
          <a:p>
            <a:pPr lvl="1"/>
            <a:r>
              <a:rPr lang="en-US" dirty="0" smtClean="0"/>
              <a:t>Organize your examples</a:t>
            </a:r>
          </a:p>
          <a:p>
            <a:pPr lvl="1"/>
            <a:r>
              <a:rPr lang="en-US" dirty="0" smtClean="0"/>
              <a:t>Write a thesis</a:t>
            </a:r>
          </a:p>
          <a:p>
            <a:pPr lvl="1"/>
            <a:r>
              <a:rPr lang="en-US" dirty="0" smtClean="0"/>
              <a:t>Write no complete sentences</a:t>
            </a:r>
          </a:p>
          <a:p>
            <a:r>
              <a:rPr lang="en-US" dirty="0" smtClean="0"/>
              <a:t>Discuss and compare examples</a:t>
            </a:r>
          </a:p>
          <a:p>
            <a:r>
              <a:rPr lang="en-US" dirty="0" smtClean="0"/>
              <a:t>Repeat with second topic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71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MULTIPLE-CHOICE WRITING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25 minute section with all three question types.</a:t>
            </a:r>
          </a:p>
          <a:p>
            <a:r>
              <a:rPr lang="en-US" dirty="0" smtClean="0"/>
              <a:t>ONE 10 minute section with one of the question types (usually Improving Sentences).</a:t>
            </a:r>
          </a:p>
          <a:p>
            <a:r>
              <a:rPr lang="en-US" dirty="0" smtClean="0"/>
              <a:t>49 total questions.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79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MULTIPLE-CHOICE WRITING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QUESTION TYPES: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IDENTIFYING SENTENCE ERRORS </a:t>
            </a:r>
            <a:r>
              <a:rPr lang="en-US" dirty="0" smtClean="0"/>
              <a:t>/ SPOTTING THE MISTAKE (PG. 92)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IMPROVING SENTENCES </a:t>
            </a:r>
            <a:r>
              <a:rPr lang="en-US" dirty="0" smtClean="0"/>
              <a:t>/ SENTENCE CORRECTION (PG. 93)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IMPROVING PARAGRAPHS </a:t>
            </a:r>
            <a:r>
              <a:rPr lang="en-US" dirty="0" smtClean="0"/>
              <a:t>/ REVISION FOR CLARITY AND PRECISION (PG. 94)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44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COMMON WRITING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AGREEMENT</a:t>
            </a:r>
            <a:r>
              <a:rPr lang="en-US" dirty="0" smtClean="0"/>
              <a:t> ERRORS (pp. 98—99)</a:t>
            </a:r>
          </a:p>
          <a:p>
            <a:pPr marL="514350" indent="-514350">
              <a:buAutoNum type="arabicPeriod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PRONOUN</a:t>
            </a:r>
            <a:r>
              <a:rPr lang="en-US" dirty="0" smtClean="0"/>
              <a:t> ERRORS (pp. 99—102)</a:t>
            </a:r>
          </a:p>
          <a:p>
            <a:pPr marL="514350" indent="-514350">
              <a:buAutoNum type="arabicPeriod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VERB</a:t>
            </a:r>
            <a:r>
              <a:rPr lang="en-US" dirty="0" smtClean="0"/>
              <a:t> ERRORS (pp. 103—105)</a:t>
            </a:r>
          </a:p>
          <a:p>
            <a:pPr marL="514350" indent="-514350">
              <a:buAutoNum type="arabicPeriod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DICTION</a:t>
            </a:r>
            <a:r>
              <a:rPr lang="en-US" dirty="0" smtClean="0"/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 IDIOM </a:t>
            </a:r>
            <a:r>
              <a:rPr lang="en-US" dirty="0" smtClean="0"/>
              <a:t>ERRORS (pp. 105—107)</a:t>
            </a:r>
          </a:p>
          <a:p>
            <a:pPr marL="514350" indent="-514350">
              <a:buAutoNum type="arabicPeriod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MODIFIER </a:t>
            </a:r>
            <a:r>
              <a:rPr lang="en-US" dirty="0" smtClean="0"/>
              <a:t>ERRORS (pp. 107—108) </a:t>
            </a:r>
          </a:p>
          <a:p>
            <a:pPr marL="514350" indent="-514350">
              <a:buAutoNum type="arabicPeriod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SENTENCE STRUCTURE / PUNCTUATION </a:t>
            </a:r>
            <a:r>
              <a:rPr lang="en-US" dirty="0" smtClean="0"/>
              <a:t>ERRORS (pp. 108—110)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41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MULTIPLE-CHOICE WRITING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Sample test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#1—5 (Identifying Sentence Errors)</a:t>
            </a:r>
          </a:p>
          <a:p>
            <a:pPr lvl="1"/>
            <a:r>
              <a:rPr lang="en-US" dirty="0"/>
              <a:t>#12—19 (Improving Sentences)</a:t>
            </a:r>
          </a:p>
          <a:p>
            <a:pPr lvl="1"/>
            <a:r>
              <a:rPr lang="en-US" dirty="0"/>
              <a:t>#30—32 (Improving Passages)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Correct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24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Sentence Completion</a:t>
            </a:r>
            <a:b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Strategies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Try inserting your own word</a:t>
            </a:r>
          </a:p>
          <a:p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Look for signal words: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Synonyms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Antonyms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Definitions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Positive and/or negative connotation</a:t>
            </a:r>
            <a:endParaRPr lang="en-US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6812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Can Do It!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 LUCK</a:t>
            </a:r>
          </a:p>
          <a:p>
            <a:pPr marL="0" indent="0" algn="ctr">
              <a:buNone/>
            </a:pPr>
            <a:endParaRPr lang="en-US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THE</a:t>
            </a:r>
          </a:p>
          <a:p>
            <a:pPr marL="0" indent="0" algn="ctr">
              <a:buNone/>
            </a:pPr>
            <a:endParaRPr lang="en-US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 </a:t>
            </a:r>
            <a:r>
              <a:rPr lang="en-US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EXAM!</a:t>
            </a:r>
            <a:endParaRPr lang="en-US" sz="5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6356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Sentence Completion</a:t>
            </a:r>
            <a:b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Strategies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Try inserting your own word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Look for signal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 blanks?  Try the second word first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8732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Sentence Completion</a:t>
            </a:r>
            <a:b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Strategies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Try inserting your own word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Look for signal words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 blanks?  Try the second word first</a:t>
            </a:r>
          </a:p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 each answer into the sentence; eliminate wrong answers as you go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1510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Sentence Completion</a:t>
            </a:r>
            <a:b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Practice Sentence Completion Problems</a:t>
            </a:r>
          </a:p>
          <a:p>
            <a:pPr marL="0" indent="0">
              <a:buNone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 sets; 9 sentences, and then 6 sentences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6866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Critical  Reading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 pages 64--71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18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ading Comprehens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Reading Comprehension</Template>
  <TotalTime>783</TotalTime>
  <Words>1386</Words>
  <Application>Microsoft Office PowerPoint</Application>
  <PresentationFormat>On-screen Show (4:3)</PresentationFormat>
  <Paragraphs>295</Paragraphs>
  <Slides>50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Reading Comprehension</vt:lpstr>
      <vt:lpstr>SAT EXAM</vt:lpstr>
      <vt:lpstr>SAT EXAM</vt:lpstr>
      <vt:lpstr> Sentence Completion Strategies</vt:lpstr>
      <vt:lpstr>Sentence Completion Strategies</vt:lpstr>
      <vt:lpstr>Sentence Completion Strategies</vt:lpstr>
      <vt:lpstr>Sentence Completion Strategies</vt:lpstr>
      <vt:lpstr>Sentence Completion Strategies</vt:lpstr>
      <vt:lpstr>Sentence Completion </vt:lpstr>
      <vt:lpstr>Critical  Reading Introduction</vt:lpstr>
      <vt:lpstr>Critical  Reading Introduction</vt:lpstr>
      <vt:lpstr>Critical  Reading Introduction</vt:lpstr>
      <vt:lpstr>Critical  Reading Introduction</vt:lpstr>
      <vt:lpstr>Critical  Reading Introduction</vt:lpstr>
      <vt:lpstr>Critical  Reading Introduction</vt:lpstr>
      <vt:lpstr>Attack-Strategies for  Critical  Reading</vt:lpstr>
      <vt:lpstr>Attack-Strategies for  Critical  Reading</vt:lpstr>
      <vt:lpstr>Attack-Strategies for  Critical  Reading</vt:lpstr>
      <vt:lpstr>Attack-Strategies for  Critical  Reading</vt:lpstr>
      <vt:lpstr>Attack-Strategies for  Critical  Reading</vt:lpstr>
      <vt:lpstr>Reading Strategies  for Great Comprehension</vt:lpstr>
      <vt:lpstr>Reading Strategies  for Great Comprehension</vt:lpstr>
      <vt:lpstr>Reading Strategies  for Great Comprehension</vt:lpstr>
      <vt:lpstr>Reading Strategies  for Great Comprehension</vt:lpstr>
      <vt:lpstr>Reading Strategies  for Great Comprehension</vt:lpstr>
      <vt:lpstr>Skills for Reading Analysis</vt:lpstr>
      <vt:lpstr>Critical  Reading  Question Accessibility</vt:lpstr>
      <vt:lpstr>Critical  Reading  Question Accessibility</vt:lpstr>
      <vt:lpstr>Critical  Reading  Question Accessibility</vt:lpstr>
      <vt:lpstr>Critical  Reading  Eliminating Wrong Answers</vt:lpstr>
      <vt:lpstr>Critical  Reading  Eliminating Wrong Answers</vt:lpstr>
      <vt:lpstr>Critical  Reading  Eliminating Wrong Answers</vt:lpstr>
      <vt:lpstr>Critical  Reading  Eliminating Wrong Answers</vt:lpstr>
      <vt:lpstr>Critical  Reading  Eliminating Wrong Answers</vt:lpstr>
      <vt:lpstr>Critical  Reading  Eliminating Wrong Answers</vt:lpstr>
      <vt:lpstr>Critical  Reading</vt:lpstr>
      <vt:lpstr>Critical  Reading Final Advice</vt:lpstr>
      <vt:lpstr>SAT ESSAY WRITING</vt:lpstr>
      <vt:lpstr>SAT ESSAY SCORING </vt:lpstr>
      <vt:lpstr>SAT ESSAY SCORING </vt:lpstr>
      <vt:lpstr>SAT ESSAY SUGGESTIONS</vt:lpstr>
      <vt:lpstr>SAT ESSAY TIMING</vt:lpstr>
      <vt:lpstr>SAT ESSAY ORGANIZATION</vt:lpstr>
      <vt:lpstr>SAT ESSAY ORGANIZATION</vt:lpstr>
      <vt:lpstr>SAT ESSAY ORGANIZATION</vt:lpstr>
      <vt:lpstr>SAT ESSAY PRACTICE</vt:lpstr>
      <vt:lpstr>MULTIPLE-CHOICE WRITING </vt:lpstr>
      <vt:lpstr>MULTIPLE-CHOICE WRITING </vt:lpstr>
      <vt:lpstr>COMMON WRITING ERRORS</vt:lpstr>
      <vt:lpstr>MULTIPLE-CHOICE WRITING </vt:lpstr>
      <vt:lpstr>You Can Do It!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 Comprehension</dc:title>
  <dc:creator>Barbara</dc:creator>
  <cp:lastModifiedBy>Barbara</cp:lastModifiedBy>
  <cp:revision>175</cp:revision>
  <dcterms:created xsi:type="dcterms:W3CDTF">2012-07-13T21:16:34Z</dcterms:created>
  <dcterms:modified xsi:type="dcterms:W3CDTF">2014-10-23T21:20:41Z</dcterms:modified>
</cp:coreProperties>
</file>