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70" r:id="rId2"/>
    <p:sldId id="367" r:id="rId3"/>
    <p:sldId id="368" r:id="rId4"/>
    <p:sldId id="272" r:id="rId5"/>
    <p:sldId id="273" r:id="rId6"/>
    <p:sldId id="274" r:id="rId7"/>
    <p:sldId id="275" r:id="rId8"/>
    <p:sldId id="369" r:id="rId9"/>
    <p:sldId id="291" r:id="rId10"/>
    <p:sldId id="295" r:id="rId11"/>
    <p:sldId id="296" r:id="rId12"/>
    <p:sldId id="297" r:id="rId13"/>
    <p:sldId id="298" r:id="rId14"/>
    <p:sldId id="299" r:id="rId15"/>
    <p:sldId id="300" r:id="rId16"/>
    <p:sldId id="292" r:id="rId17"/>
    <p:sldId id="293" r:id="rId18"/>
    <p:sldId id="276" r:id="rId19"/>
    <p:sldId id="277" r:id="rId20"/>
    <p:sldId id="278" r:id="rId21"/>
    <p:sldId id="370" r:id="rId22"/>
    <p:sldId id="285" r:id="rId23"/>
    <p:sldId id="286" r:id="rId24"/>
    <p:sldId id="290" r:id="rId25"/>
    <p:sldId id="371" r:id="rId26"/>
    <p:sldId id="279" r:id="rId27"/>
    <p:sldId id="280" r:id="rId28"/>
    <p:sldId id="374" r:id="rId29"/>
    <p:sldId id="282"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6D94DC7-5B0E-4026-AC0C-585EBFD869F2}" v="39" dt="2020-08-14T22:25:36.0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9" autoAdjust="0"/>
    <p:restoredTop sz="94660"/>
  </p:normalViewPr>
  <p:slideViewPr>
    <p:cSldViewPr snapToGrid="0">
      <p:cViewPr varScale="1">
        <p:scale>
          <a:sx n="90" d="100"/>
          <a:sy n="90" d="100"/>
        </p:scale>
        <p:origin x="33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5C53F0-3CCB-42FE-B100-4AC6F6028870}" type="datetimeFigureOut">
              <a:rPr lang="en-US" smtClean="0"/>
              <a:t>8/15/2020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4A293C-2F56-42E6-9E75-7FB4EB19C81B}" type="slidenum">
              <a:rPr lang="en-US" smtClean="0"/>
              <a:t>‹#›</a:t>
            </a:fld>
            <a:endParaRPr lang="en-US"/>
          </a:p>
        </p:txBody>
      </p:sp>
    </p:spTree>
    <p:extLst>
      <p:ext uri="{BB962C8B-B14F-4D97-AF65-F5344CB8AC3E}">
        <p14:creationId xmlns:p14="http://schemas.microsoft.com/office/powerpoint/2010/main" val="18857532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6D2CE0-8231-4748-AD20-5566BE8429FA}" type="slidenum">
              <a:rPr lang="en-US" smtClean="0"/>
              <a:t>9</a:t>
            </a:fld>
            <a:endParaRPr lang="en-US"/>
          </a:p>
        </p:txBody>
      </p:sp>
    </p:spTree>
    <p:extLst>
      <p:ext uri="{BB962C8B-B14F-4D97-AF65-F5344CB8AC3E}">
        <p14:creationId xmlns:p14="http://schemas.microsoft.com/office/powerpoint/2010/main" val="3799038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F36A5-DEC0-40C0-97D9-65E38022EE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9B5F284-6637-4C9A-95AE-3334B1713D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7B78540-EE2D-4A1A-8AA2-B17DA2E31827}"/>
              </a:ext>
            </a:extLst>
          </p:cNvPr>
          <p:cNvSpPr>
            <a:spLocks noGrp="1"/>
          </p:cNvSpPr>
          <p:nvPr>
            <p:ph type="dt" sz="half" idx="10"/>
          </p:nvPr>
        </p:nvSpPr>
        <p:spPr/>
        <p:txBody>
          <a:bodyPr/>
          <a:lstStyle/>
          <a:p>
            <a:fld id="{B570DC21-A22C-428C-9FD0-49ADC6CA4841}" type="datetimeFigureOut">
              <a:rPr lang="en-US" smtClean="0"/>
              <a:t>8/15/2020</a:t>
            </a:fld>
            <a:endParaRPr lang="en-US"/>
          </a:p>
        </p:txBody>
      </p:sp>
      <p:sp>
        <p:nvSpPr>
          <p:cNvPr id="5" name="Footer Placeholder 4">
            <a:extLst>
              <a:ext uri="{FF2B5EF4-FFF2-40B4-BE49-F238E27FC236}">
                <a16:creationId xmlns:a16="http://schemas.microsoft.com/office/drawing/2014/main" id="{C0369822-C991-4375-95C4-88BCC21954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26591F-FC79-446A-87A1-EBAA1FDAE24A}"/>
              </a:ext>
            </a:extLst>
          </p:cNvPr>
          <p:cNvSpPr>
            <a:spLocks noGrp="1"/>
          </p:cNvSpPr>
          <p:nvPr>
            <p:ph type="sldNum" sz="quarter" idx="12"/>
          </p:nvPr>
        </p:nvSpPr>
        <p:spPr/>
        <p:txBody>
          <a:bodyPr/>
          <a:lstStyle/>
          <a:p>
            <a:fld id="{6D236023-713F-4AF6-9279-1491AE2C0662}" type="slidenum">
              <a:rPr lang="en-US" smtClean="0"/>
              <a:t>‹#›</a:t>
            </a:fld>
            <a:endParaRPr lang="en-US"/>
          </a:p>
        </p:txBody>
      </p:sp>
    </p:spTree>
    <p:extLst>
      <p:ext uri="{BB962C8B-B14F-4D97-AF65-F5344CB8AC3E}">
        <p14:creationId xmlns:p14="http://schemas.microsoft.com/office/powerpoint/2010/main" val="2689977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43E2F-FBC0-4DC5-8440-3A1EE2F337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9DC02D-3CFF-458A-A5AE-F0A8146240F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6DA3B8-4911-4441-A958-C8CC92520094}"/>
              </a:ext>
            </a:extLst>
          </p:cNvPr>
          <p:cNvSpPr>
            <a:spLocks noGrp="1"/>
          </p:cNvSpPr>
          <p:nvPr>
            <p:ph type="dt" sz="half" idx="10"/>
          </p:nvPr>
        </p:nvSpPr>
        <p:spPr/>
        <p:txBody>
          <a:bodyPr/>
          <a:lstStyle/>
          <a:p>
            <a:fld id="{B570DC21-A22C-428C-9FD0-49ADC6CA4841}" type="datetimeFigureOut">
              <a:rPr lang="en-US" smtClean="0"/>
              <a:t>8/15/2020</a:t>
            </a:fld>
            <a:endParaRPr lang="en-US"/>
          </a:p>
        </p:txBody>
      </p:sp>
      <p:sp>
        <p:nvSpPr>
          <p:cNvPr id="5" name="Footer Placeholder 4">
            <a:extLst>
              <a:ext uri="{FF2B5EF4-FFF2-40B4-BE49-F238E27FC236}">
                <a16:creationId xmlns:a16="http://schemas.microsoft.com/office/drawing/2014/main" id="{EB579E85-1A6D-4D11-A9EA-917C584CDE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8B05EA-ED1D-4689-BEC2-3FFB7936BF9D}"/>
              </a:ext>
            </a:extLst>
          </p:cNvPr>
          <p:cNvSpPr>
            <a:spLocks noGrp="1"/>
          </p:cNvSpPr>
          <p:nvPr>
            <p:ph type="sldNum" sz="quarter" idx="12"/>
          </p:nvPr>
        </p:nvSpPr>
        <p:spPr/>
        <p:txBody>
          <a:bodyPr/>
          <a:lstStyle/>
          <a:p>
            <a:fld id="{6D236023-713F-4AF6-9279-1491AE2C0662}" type="slidenum">
              <a:rPr lang="en-US" smtClean="0"/>
              <a:t>‹#›</a:t>
            </a:fld>
            <a:endParaRPr lang="en-US"/>
          </a:p>
        </p:txBody>
      </p:sp>
    </p:spTree>
    <p:extLst>
      <p:ext uri="{BB962C8B-B14F-4D97-AF65-F5344CB8AC3E}">
        <p14:creationId xmlns:p14="http://schemas.microsoft.com/office/powerpoint/2010/main" val="2674929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4E8C71-C5D4-41B4-AFC2-C541E97936B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1652657-4284-4AED-81A0-8DB5A9D0663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8BF9A9-AFEE-4046-94CE-1C198DC460C1}"/>
              </a:ext>
            </a:extLst>
          </p:cNvPr>
          <p:cNvSpPr>
            <a:spLocks noGrp="1"/>
          </p:cNvSpPr>
          <p:nvPr>
            <p:ph type="dt" sz="half" idx="10"/>
          </p:nvPr>
        </p:nvSpPr>
        <p:spPr/>
        <p:txBody>
          <a:bodyPr/>
          <a:lstStyle/>
          <a:p>
            <a:fld id="{B570DC21-A22C-428C-9FD0-49ADC6CA4841}" type="datetimeFigureOut">
              <a:rPr lang="en-US" smtClean="0"/>
              <a:t>8/15/2020</a:t>
            </a:fld>
            <a:endParaRPr lang="en-US"/>
          </a:p>
        </p:txBody>
      </p:sp>
      <p:sp>
        <p:nvSpPr>
          <p:cNvPr id="5" name="Footer Placeholder 4">
            <a:extLst>
              <a:ext uri="{FF2B5EF4-FFF2-40B4-BE49-F238E27FC236}">
                <a16:creationId xmlns:a16="http://schemas.microsoft.com/office/drawing/2014/main" id="{202BCF57-DA6E-4F69-9E54-2F234E3140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FC42C9-FF49-4CCF-A3FC-72B68B5E7B7B}"/>
              </a:ext>
            </a:extLst>
          </p:cNvPr>
          <p:cNvSpPr>
            <a:spLocks noGrp="1"/>
          </p:cNvSpPr>
          <p:nvPr>
            <p:ph type="sldNum" sz="quarter" idx="12"/>
          </p:nvPr>
        </p:nvSpPr>
        <p:spPr/>
        <p:txBody>
          <a:bodyPr/>
          <a:lstStyle/>
          <a:p>
            <a:fld id="{6D236023-713F-4AF6-9279-1491AE2C0662}" type="slidenum">
              <a:rPr lang="en-US" smtClean="0"/>
              <a:t>‹#›</a:t>
            </a:fld>
            <a:endParaRPr lang="en-US"/>
          </a:p>
        </p:txBody>
      </p:sp>
    </p:spTree>
    <p:extLst>
      <p:ext uri="{BB962C8B-B14F-4D97-AF65-F5344CB8AC3E}">
        <p14:creationId xmlns:p14="http://schemas.microsoft.com/office/powerpoint/2010/main" val="2101321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56BE4-524D-4C95-A1FC-D323AC7B50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CC52DF-EFD6-4096-9089-8A37C27A54D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90B638-D47C-481C-8B19-929722E08535}"/>
              </a:ext>
            </a:extLst>
          </p:cNvPr>
          <p:cNvSpPr>
            <a:spLocks noGrp="1"/>
          </p:cNvSpPr>
          <p:nvPr>
            <p:ph type="dt" sz="half" idx="10"/>
          </p:nvPr>
        </p:nvSpPr>
        <p:spPr/>
        <p:txBody>
          <a:bodyPr/>
          <a:lstStyle/>
          <a:p>
            <a:fld id="{B570DC21-A22C-428C-9FD0-49ADC6CA4841}" type="datetimeFigureOut">
              <a:rPr lang="en-US" smtClean="0"/>
              <a:t>8/15/2020</a:t>
            </a:fld>
            <a:endParaRPr lang="en-US"/>
          </a:p>
        </p:txBody>
      </p:sp>
      <p:sp>
        <p:nvSpPr>
          <p:cNvPr id="5" name="Footer Placeholder 4">
            <a:extLst>
              <a:ext uri="{FF2B5EF4-FFF2-40B4-BE49-F238E27FC236}">
                <a16:creationId xmlns:a16="http://schemas.microsoft.com/office/drawing/2014/main" id="{4D13BE5B-83DB-4C55-9A1A-622B9FD21A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B2A6CB-41B0-446A-9194-B41161633605}"/>
              </a:ext>
            </a:extLst>
          </p:cNvPr>
          <p:cNvSpPr>
            <a:spLocks noGrp="1"/>
          </p:cNvSpPr>
          <p:nvPr>
            <p:ph type="sldNum" sz="quarter" idx="12"/>
          </p:nvPr>
        </p:nvSpPr>
        <p:spPr/>
        <p:txBody>
          <a:bodyPr/>
          <a:lstStyle/>
          <a:p>
            <a:fld id="{6D236023-713F-4AF6-9279-1491AE2C0662}" type="slidenum">
              <a:rPr lang="en-US" smtClean="0"/>
              <a:t>‹#›</a:t>
            </a:fld>
            <a:endParaRPr lang="en-US"/>
          </a:p>
        </p:txBody>
      </p:sp>
    </p:spTree>
    <p:extLst>
      <p:ext uri="{BB962C8B-B14F-4D97-AF65-F5344CB8AC3E}">
        <p14:creationId xmlns:p14="http://schemas.microsoft.com/office/powerpoint/2010/main" val="590780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DCAC54-D1CE-4A49-840F-F4946D6819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E19DDA7-C3A5-4EFC-8936-B8D514F9A0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00C377-F219-47E7-8999-6221B7F64068}"/>
              </a:ext>
            </a:extLst>
          </p:cNvPr>
          <p:cNvSpPr>
            <a:spLocks noGrp="1"/>
          </p:cNvSpPr>
          <p:nvPr>
            <p:ph type="dt" sz="half" idx="10"/>
          </p:nvPr>
        </p:nvSpPr>
        <p:spPr/>
        <p:txBody>
          <a:bodyPr/>
          <a:lstStyle/>
          <a:p>
            <a:fld id="{B570DC21-A22C-428C-9FD0-49ADC6CA4841}" type="datetimeFigureOut">
              <a:rPr lang="en-US" smtClean="0"/>
              <a:t>8/15/2020</a:t>
            </a:fld>
            <a:endParaRPr lang="en-US"/>
          </a:p>
        </p:txBody>
      </p:sp>
      <p:sp>
        <p:nvSpPr>
          <p:cNvPr id="5" name="Footer Placeholder 4">
            <a:extLst>
              <a:ext uri="{FF2B5EF4-FFF2-40B4-BE49-F238E27FC236}">
                <a16:creationId xmlns:a16="http://schemas.microsoft.com/office/drawing/2014/main" id="{BDB47981-F93B-414C-B62E-9B85C8FB61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CEED32-C70C-47B2-A622-9941909477D4}"/>
              </a:ext>
            </a:extLst>
          </p:cNvPr>
          <p:cNvSpPr>
            <a:spLocks noGrp="1"/>
          </p:cNvSpPr>
          <p:nvPr>
            <p:ph type="sldNum" sz="quarter" idx="12"/>
          </p:nvPr>
        </p:nvSpPr>
        <p:spPr/>
        <p:txBody>
          <a:bodyPr/>
          <a:lstStyle/>
          <a:p>
            <a:fld id="{6D236023-713F-4AF6-9279-1491AE2C0662}" type="slidenum">
              <a:rPr lang="en-US" smtClean="0"/>
              <a:t>‹#›</a:t>
            </a:fld>
            <a:endParaRPr lang="en-US"/>
          </a:p>
        </p:txBody>
      </p:sp>
    </p:spTree>
    <p:extLst>
      <p:ext uri="{BB962C8B-B14F-4D97-AF65-F5344CB8AC3E}">
        <p14:creationId xmlns:p14="http://schemas.microsoft.com/office/powerpoint/2010/main" val="3810620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CC995-ABD3-4436-9DFF-B591B6084F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30E01A-9AD5-4FF4-8DA6-8B8184D757D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AC9C6DB-DECC-40C0-BFA7-3CF749FD128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579FB4A-C2C1-4AAE-B5B2-1EDFEBE05DBA}"/>
              </a:ext>
            </a:extLst>
          </p:cNvPr>
          <p:cNvSpPr>
            <a:spLocks noGrp="1"/>
          </p:cNvSpPr>
          <p:nvPr>
            <p:ph type="dt" sz="half" idx="10"/>
          </p:nvPr>
        </p:nvSpPr>
        <p:spPr/>
        <p:txBody>
          <a:bodyPr/>
          <a:lstStyle/>
          <a:p>
            <a:fld id="{B570DC21-A22C-428C-9FD0-49ADC6CA4841}" type="datetimeFigureOut">
              <a:rPr lang="en-US" smtClean="0"/>
              <a:t>8/15/2020</a:t>
            </a:fld>
            <a:endParaRPr lang="en-US"/>
          </a:p>
        </p:txBody>
      </p:sp>
      <p:sp>
        <p:nvSpPr>
          <p:cNvPr id="6" name="Footer Placeholder 5">
            <a:extLst>
              <a:ext uri="{FF2B5EF4-FFF2-40B4-BE49-F238E27FC236}">
                <a16:creationId xmlns:a16="http://schemas.microsoft.com/office/drawing/2014/main" id="{EB4B246B-75C2-4A29-BF82-5F9ECCD349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B6EAE4-97C9-44C6-8750-EE5817C65A45}"/>
              </a:ext>
            </a:extLst>
          </p:cNvPr>
          <p:cNvSpPr>
            <a:spLocks noGrp="1"/>
          </p:cNvSpPr>
          <p:nvPr>
            <p:ph type="sldNum" sz="quarter" idx="12"/>
          </p:nvPr>
        </p:nvSpPr>
        <p:spPr/>
        <p:txBody>
          <a:bodyPr/>
          <a:lstStyle/>
          <a:p>
            <a:fld id="{6D236023-713F-4AF6-9279-1491AE2C0662}" type="slidenum">
              <a:rPr lang="en-US" smtClean="0"/>
              <a:t>‹#›</a:t>
            </a:fld>
            <a:endParaRPr lang="en-US"/>
          </a:p>
        </p:txBody>
      </p:sp>
    </p:spTree>
    <p:extLst>
      <p:ext uri="{BB962C8B-B14F-4D97-AF65-F5344CB8AC3E}">
        <p14:creationId xmlns:p14="http://schemas.microsoft.com/office/powerpoint/2010/main" val="3272148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41DF2-E4EF-4B59-8200-E4E7D75DE0C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BEB7FC4-9A16-4398-A08E-4ACD361792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A5401FA-A5A1-4F80-A8B7-50297C318A8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DAD2281-3BBE-4BF6-915B-6C957D5367C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F5CA0D5-0130-4BA5-BCC1-C73C9EDDD1D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D24F73D-31BA-4BDD-9DE2-945EF5BBFAEC}"/>
              </a:ext>
            </a:extLst>
          </p:cNvPr>
          <p:cNvSpPr>
            <a:spLocks noGrp="1"/>
          </p:cNvSpPr>
          <p:nvPr>
            <p:ph type="dt" sz="half" idx="10"/>
          </p:nvPr>
        </p:nvSpPr>
        <p:spPr/>
        <p:txBody>
          <a:bodyPr/>
          <a:lstStyle/>
          <a:p>
            <a:fld id="{B570DC21-A22C-428C-9FD0-49ADC6CA4841}" type="datetimeFigureOut">
              <a:rPr lang="en-US" smtClean="0"/>
              <a:t>8/15/2020</a:t>
            </a:fld>
            <a:endParaRPr lang="en-US"/>
          </a:p>
        </p:txBody>
      </p:sp>
      <p:sp>
        <p:nvSpPr>
          <p:cNvPr id="8" name="Footer Placeholder 7">
            <a:extLst>
              <a:ext uri="{FF2B5EF4-FFF2-40B4-BE49-F238E27FC236}">
                <a16:creationId xmlns:a16="http://schemas.microsoft.com/office/drawing/2014/main" id="{2468EC06-FCE6-45E4-BFC6-ABA06D7910D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A1F1CA8-2E1F-480D-9F5A-6537A5F40F02}"/>
              </a:ext>
            </a:extLst>
          </p:cNvPr>
          <p:cNvSpPr>
            <a:spLocks noGrp="1"/>
          </p:cNvSpPr>
          <p:nvPr>
            <p:ph type="sldNum" sz="quarter" idx="12"/>
          </p:nvPr>
        </p:nvSpPr>
        <p:spPr/>
        <p:txBody>
          <a:bodyPr/>
          <a:lstStyle/>
          <a:p>
            <a:fld id="{6D236023-713F-4AF6-9279-1491AE2C0662}" type="slidenum">
              <a:rPr lang="en-US" smtClean="0"/>
              <a:t>‹#›</a:t>
            </a:fld>
            <a:endParaRPr lang="en-US"/>
          </a:p>
        </p:txBody>
      </p:sp>
    </p:spTree>
    <p:extLst>
      <p:ext uri="{BB962C8B-B14F-4D97-AF65-F5344CB8AC3E}">
        <p14:creationId xmlns:p14="http://schemas.microsoft.com/office/powerpoint/2010/main" val="3460147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16FB7-6AD5-4DC8-8C73-461DE3CD249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FD4F30F-84AE-4882-922E-53C98F8C7B26}"/>
              </a:ext>
            </a:extLst>
          </p:cNvPr>
          <p:cNvSpPr>
            <a:spLocks noGrp="1"/>
          </p:cNvSpPr>
          <p:nvPr>
            <p:ph type="dt" sz="half" idx="10"/>
          </p:nvPr>
        </p:nvSpPr>
        <p:spPr/>
        <p:txBody>
          <a:bodyPr/>
          <a:lstStyle/>
          <a:p>
            <a:fld id="{B570DC21-A22C-428C-9FD0-49ADC6CA4841}" type="datetimeFigureOut">
              <a:rPr lang="en-US" smtClean="0"/>
              <a:t>8/15/2020</a:t>
            </a:fld>
            <a:endParaRPr lang="en-US"/>
          </a:p>
        </p:txBody>
      </p:sp>
      <p:sp>
        <p:nvSpPr>
          <p:cNvPr id="4" name="Footer Placeholder 3">
            <a:extLst>
              <a:ext uri="{FF2B5EF4-FFF2-40B4-BE49-F238E27FC236}">
                <a16:creationId xmlns:a16="http://schemas.microsoft.com/office/drawing/2014/main" id="{D426F6A8-707D-4C1C-BECB-60E2465BF49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657E6FC-DCA1-4F49-9FBD-8AB63B1C02F8}"/>
              </a:ext>
            </a:extLst>
          </p:cNvPr>
          <p:cNvSpPr>
            <a:spLocks noGrp="1"/>
          </p:cNvSpPr>
          <p:nvPr>
            <p:ph type="sldNum" sz="quarter" idx="12"/>
          </p:nvPr>
        </p:nvSpPr>
        <p:spPr/>
        <p:txBody>
          <a:bodyPr/>
          <a:lstStyle/>
          <a:p>
            <a:fld id="{6D236023-713F-4AF6-9279-1491AE2C0662}" type="slidenum">
              <a:rPr lang="en-US" smtClean="0"/>
              <a:t>‹#›</a:t>
            </a:fld>
            <a:endParaRPr lang="en-US"/>
          </a:p>
        </p:txBody>
      </p:sp>
    </p:spTree>
    <p:extLst>
      <p:ext uri="{BB962C8B-B14F-4D97-AF65-F5344CB8AC3E}">
        <p14:creationId xmlns:p14="http://schemas.microsoft.com/office/powerpoint/2010/main" val="1391691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C691EC9-BBDF-4C99-82DC-5AA0FB57F1DB}"/>
              </a:ext>
            </a:extLst>
          </p:cNvPr>
          <p:cNvSpPr>
            <a:spLocks noGrp="1"/>
          </p:cNvSpPr>
          <p:nvPr>
            <p:ph type="dt" sz="half" idx="10"/>
          </p:nvPr>
        </p:nvSpPr>
        <p:spPr/>
        <p:txBody>
          <a:bodyPr/>
          <a:lstStyle/>
          <a:p>
            <a:fld id="{B570DC21-A22C-428C-9FD0-49ADC6CA4841}" type="datetimeFigureOut">
              <a:rPr lang="en-US" smtClean="0"/>
              <a:t>8/15/2020</a:t>
            </a:fld>
            <a:endParaRPr lang="en-US"/>
          </a:p>
        </p:txBody>
      </p:sp>
      <p:sp>
        <p:nvSpPr>
          <p:cNvPr id="3" name="Footer Placeholder 2">
            <a:extLst>
              <a:ext uri="{FF2B5EF4-FFF2-40B4-BE49-F238E27FC236}">
                <a16:creationId xmlns:a16="http://schemas.microsoft.com/office/drawing/2014/main" id="{E4BC525C-C1C0-444A-8521-860ABB9EAF8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9EBA3E3-A9F9-4297-BAB1-8B450093F215}"/>
              </a:ext>
            </a:extLst>
          </p:cNvPr>
          <p:cNvSpPr>
            <a:spLocks noGrp="1"/>
          </p:cNvSpPr>
          <p:nvPr>
            <p:ph type="sldNum" sz="quarter" idx="12"/>
          </p:nvPr>
        </p:nvSpPr>
        <p:spPr/>
        <p:txBody>
          <a:bodyPr/>
          <a:lstStyle/>
          <a:p>
            <a:fld id="{6D236023-713F-4AF6-9279-1491AE2C0662}" type="slidenum">
              <a:rPr lang="en-US" smtClean="0"/>
              <a:t>‹#›</a:t>
            </a:fld>
            <a:endParaRPr lang="en-US"/>
          </a:p>
        </p:txBody>
      </p:sp>
    </p:spTree>
    <p:extLst>
      <p:ext uri="{BB962C8B-B14F-4D97-AF65-F5344CB8AC3E}">
        <p14:creationId xmlns:p14="http://schemas.microsoft.com/office/powerpoint/2010/main" val="514948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D9850-2309-4FF8-B580-8B7994C5D8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7E2BF2-1899-45BB-B730-3F6982607B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B70D725-ABF5-4C21-AE52-04EAA50A8E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80AEBE-2667-41EA-9776-D11A03425AF2}"/>
              </a:ext>
            </a:extLst>
          </p:cNvPr>
          <p:cNvSpPr>
            <a:spLocks noGrp="1"/>
          </p:cNvSpPr>
          <p:nvPr>
            <p:ph type="dt" sz="half" idx="10"/>
          </p:nvPr>
        </p:nvSpPr>
        <p:spPr/>
        <p:txBody>
          <a:bodyPr/>
          <a:lstStyle/>
          <a:p>
            <a:fld id="{B570DC21-A22C-428C-9FD0-49ADC6CA4841}" type="datetimeFigureOut">
              <a:rPr lang="en-US" smtClean="0"/>
              <a:t>8/15/2020</a:t>
            </a:fld>
            <a:endParaRPr lang="en-US"/>
          </a:p>
        </p:txBody>
      </p:sp>
      <p:sp>
        <p:nvSpPr>
          <p:cNvPr id="6" name="Footer Placeholder 5">
            <a:extLst>
              <a:ext uri="{FF2B5EF4-FFF2-40B4-BE49-F238E27FC236}">
                <a16:creationId xmlns:a16="http://schemas.microsoft.com/office/drawing/2014/main" id="{55ECF593-5B2F-4FD2-AD6A-DE92D69C3E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B71E52-827E-47B9-A8A5-A8DC435092D7}"/>
              </a:ext>
            </a:extLst>
          </p:cNvPr>
          <p:cNvSpPr>
            <a:spLocks noGrp="1"/>
          </p:cNvSpPr>
          <p:nvPr>
            <p:ph type="sldNum" sz="quarter" idx="12"/>
          </p:nvPr>
        </p:nvSpPr>
        <p:spPr/>
        <p:txBody>
          <a:bodyPr/>
          <a:lstStyle/>
          <a:p>
            <a:fld id="{6D236023-713F-4AF6-9279-1491AE2C0662}" type="slidenum">
              <a:rPr lang="en-US" smtClean="0"/>
              <a:t>‹#›</a:t>
            </a:fld>
            <a:endParaRPr lang="en-US"/>
          </a:p>
        </p:txBody>
      </p:sp>
    </p:spTree>
    <p:extLst>
      <p:ext uri="{BB962C8B-B14F-4D97-AF65-F5344CB8AC3E}">
        <p14:creationId xmlns:p14="http://schemas.microsoft.com/office/powerpoint/2010/main" val="2913635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15FA9-0CB0-43AE-8AAF-2ADF8F6390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C283AEE-736A-4481-A706-BA8F8ECC82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6A9BF2E-DC7F-4AA1-8E88-B72A21C83E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DA2064-2264-46C4-94EE-558F71DFD9C3}"/>
              </a:ext>
            </a:extLst>
          </p:cNvPr>
          <p:cNvSpPr>
            <a:spLocks noGrp="1"/>
          </p:cNvSpPr>
          <p:nvPr>
            <p:ph type="dt" sz="half" idx="10"/>
          </p:nvPr>
        </p:nvSpPr>
        <p:spPr/>
        <p:txBody>
          <a:bodyPr/>
          <a:lstStyle/>
          <a:p>
            <a:fld id="{B570DC21-A22C-428C-9FD0-49ADC6CA4841}" type="datetimeFigureOut">
              <a:rPr lang="en-US" smtClean="0"/>
              <a:t>8/15/2020</a:t>
            </a:fld>
            <a:endParaRPr lang="en-US"/>
          </a:p>
        </p:txBody>
      </p:sp>
      <p:sp>
        <p:nvSpPr>
          <p:cNvPr id="6" name="Footer Placeholder 5">
            <a:extLst>
              <a:ext uri="{FF2B5EF4-FFF2-40B4-BE49-F238E27FC236}">
                <a16:creationId xmlns:a16="http://schemas.microsoft.com/office/drawing/2014/main" id="{2B8B3282-6803-4E88-AB63-1B9CEC8EFF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0DAEBA-03C9-4530-976A-BB23480E07B3}"/>
              </a:ext>
            </a:extLst>
          </p:cNvPr>
          <p:cNvSpPr>
            <a:spLocks noGrp="1"/>
          </p:cNvSpPr>
          <p:nvPr>
            <p:ph type="sldNum" sz="quarter" idx="12"/>
          </p:nvPr>
        </p:nvSpPr>
        <p:spPr/>
        <p:txBody>
          <a:bodyPr/>
          <a:lstStyle/>
          <a:p>
            <a:fld id="{6D236023-713F-4AF6-9279-1491AE2C0662}" type="slidenum">
              <a:rPr lang="en-US" smtClean="0"/>
              <a:t>‹#›</a:t>
            </a:fld>
            <a:endParaRPr lang="en-US"/>
          </a:p>
        </p:txBody>
      </p:sp>
    </p:spTree>
    <p:extLst>
      <p:ext uri="{BB962C8B-B14F-4D97-AF65-F5344CB8AC3E}">
        <p14:creationId xmlns:p14="http://schemas.microsoft.com/office/powerpoint/2010/main" val="1101091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116EFF1-327E-48A6-90BB-3B81DBC142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A679950-6825-494B-8FD5-76B0F4F75A2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236977-4903-4C7F-9316-AD42A76F94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70DC21-A22C-428C-9FD0-49ADC6CA4841}" type="datetimeFigureOut">
              <a:rPr lang="en-US" smtClean="0"/>
              <a:t>8/15/2020</a:t>
            </a:fld>
            <a:endParaRPr lang="en-US"/>
          </a:p>
        </p:txBody>
      </p:sp>
      <p:sp>
        <p:nvSpPr>
          <p:cNvPr id="5" name="Footer Placeholder 4">
            <a:extLst>
              <a:ext uri="{FF2B5EF4-FFF2-40B4-BE49-F238E27FC236}">
                <a16:creationId xmlns:a16="http://schemas.microsoft.com/office/drawing/2014/main" id="{F0D2BE8E-3DB1-4D1A-AF86-ED491D1CA1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C0A9920-0060-4570-8F9E-621F4296BB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36023-713F-4AF6-9279-1491AE2C0662}" type="slidenum">
              <a:rPr lang="en-US" smtClean="0"/>
              <a:t>‹#›</a:t>
            </a:fld>
            <a:endParaRPr lang="en-US"/>
          </a:p>
        </p:txBody>
      </p:sp>
    </p:spTree>
    <p:extLst>
      <p:ext uri="{BB962C8B-B14F-4D97-AF65-F5344CB8AC3E}">
        <p14:creationId xmlns:p14="http://schemas.microsoft.com/office/powerpoint/2010/main" val="22154877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ets.org/gre/revised_general/prepare/analytical_writing/issue/pool"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www.ets.org/gre/revised_general/prepare/analytical_writing/argument/poo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826680"/>
            <a:ext cx="9833548" cy="1325563"/>
          </a:xfrm>
        </p:spPr>
        <p:txBody>
          <a:bodyPr>
            <a:normAutofit/>
          </a:bodyPr>
          <a:lstStyle/>
          <a:p>
            <a:pPr algn="ctr"/>
            <a:r>
              <a:rPr lang="en-US" sz="4000">
                <a:solidFill>
                  <a:srgbClr val="FFFFFF"/>
                </a:solidFill>
              </a:rPr>
              <a:t>GRE ESSAY SUGGESTIONS</a:t>
            </a:r>
          </a:p>
        </p:txBody>
      </p:sp>
      <p:sp>
        <p:nvSpPr>
          <p:cNvPr id="3" name="Content Placeholder 2"/>
          <p:cNvSpPr>
            <a:spLocks noGrp="1"/>
          </p:cNvSpPr>
          <p:nvPr>
            <p:ph idx="1"/>
          </p:nvPr>
        </p:nvSpPr>
        <p:spPr>
          <a:xfrm>
            <a:off x="1179225" y="2753936"/>
            <a:ext cx="10273259" cy="3277384"/>
          </a:xfrm>
        </p:spPr>
        <p:txBody>
          <a:bodyPr>
            <a:normAutofit/>
          </a:bodyPr>
          <a:lstStyle/>
          <a:p>
            <a:r>
              <a:rPr lang="en-US" dirty="0">
                <a:solidFill>
                  <a:srgbClr val="000000"/>
                </a:solidFill>
              </a:rPr>
              <a:t>Remember, it’s just a draft!</a:t>
            </a:r>
          </a:p>
          <a:p>
            <a:r>
              <a:rPr lang="en-US" dirty="0">
                <a:solidFill>
                  <a:srgbClr val="000000"/>
                </a:solidFill>
              </a:rPr>
              <a:t>DOUBLE SPACE BETWEEN paragraphs!</a:t>
            </a:r>
          </a:p>
          <a:p>
            <a:r>
              <a:rPr lang="en-US" dirty="0">
                <a:solidFill>
                  <a:srgbClr val="000000"/>
                </a:solidFill>
              </a:rPr>
              <a:t>Use third person pronouns as often as possible; other pronoun advice</a:t>
            </a:r>
          </a:p>
          <a:p>
            <a:r>
              <a:rPr lang="en-US" dirty="0">
                <a:solidFill>
                  <a:srgbClr val="000000"/>
                </a:solidFill>
              </a:rPr>
              <a:t>Organize before writing</a:t>
            </a:r>
          </a:p>
          <a:p>
            <a:r>
              <a:rPr lang="en-US" dirty="0">
                <a:solidFill>
                  <a:srgbClr val="000000"/>
                </a:solidFill>
              </a:rPr>
              <a:t>Avoid “wasted words” (list to follow)</a:t>
            </a:r>
          </a:p>
        </p:txBody>
      </p:sp>
    </p:spTree>
    <p:extLst>
      <p:ext uri="{BB962C8B-B14F-4D97-AF65-F5344CB8AC3E}">
        <p14:creationId xmlns:p14="http://schemas.microsoft.com/office/powerpoint/2010/main" val="37459107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826680"/>
            <a:ext cx="9833548" cy="1325563"/>
          </a:xfrm>
        </p:spPr>
        <p:txBody>
          <a:bodyPr>
            <a:normAutofit/>
          </a:bodyPr>
          <a:lstStyle/>
          <a:p>
            <a:pPr algn="ctr"/>
            <a:r>
              <a:rPr lang="en-US" sz="4000">
                <a:solidFill>
                  <a:srgbClr val="FFFFFF"/>
                </a:solidFill>
              </a:rPr>
              <a:t>EDUCATION TOPICS</a:t>
            </a:r>
            <a:br>
              <a:rPr lang="en-US" sz="4000">
                <a:solidFill>
                  <a:srgbClr val="FFFFFF"/>
                </a:solidFill>
              </a:rPr>
            </a:br>
            <a:r>
              <a:rPr lang="en-US" sz="4000">
                <a:solidFill>
                  <a:srgbClr val="FFFFFF"/>
                </a:solidFill>
              </a:rPr>
              <a:t>(very common)</a:t>
            </a:r>
          </a:p>
        </p:txBody>
      </p:sp>
      <p:sp>
        <p:nvSpPr>
          <p:cNvPr id="3" name="Content Placeholder 2"/>
          <p:cNvSpPr>
            <a:spLocks noGrp="1"/>
          </p:cNvSpPr>
          <p:nvPr>
            <p:ph idx="1"/>
          </p:nvPr>
        </p:nvSpPr>
        <p:spPr>
          <a:xfrm>
            <a:off x="1179226" y="2607275"/>
            <a:ext cx="10191139" cy="3867665"/>
          </a:xfrm>
        </p:spPr>
        <p:txBody>
          <a:bodyPr>
            <a:noAutofit/>
          </a:bodyPr>
          <a:lstStyle/>
          <a:p>
            <a:r>
              <a:rPr lang="en-US" dirty="0">
                <a:solidFill>
                  <a:srgbClr val="000000"/>
                </a:solidFill>
              </a:rPr>
              <a:t>Should nations require same national curriculum?  </a:t>
            </a:r>
          </a:p>
          <a:p>
            <a:r>
              <a:rPr lang="en-US" dirty="0">
                <a:solidFill>
                  <a:srgbClr val="000000"/>
                </a:solidFill>
              </a:rPr>
              <a:t>Should teachers’ salaries be tied to student performance? </a:t>
            </a:r>
          </a:p>
          <a:p>
            <a:r>
              <a:rPr lang="en-US" dirty="0">
                <a:solidFill>
                  <a:srgbClr val="000000"/>
                </a:solidFill>
              </a:rPr>
              <a:t>Should student interest guide a specific course’s instruction? </a:t>
            </a:r>
          </a:p>
          <a:p>
            <a:r>
              <a:rPr lang="en-US" dirty="0">
                <a:solidFill>
                  <a:srgbClr val="000000"/>
                </a:solidFill>
              </a:rPr>
              <a:t>Should universities require humanities classes? </a:t>
            </a:r>
          </a:p>
          <a:p>
            <a:r>
              <a:rPr lang="en-US" dirty="0">
                <a:solidFill>
                  <a:srgbClr val="000000"/>
                </a:solidFill>
              </a:rPr>
              <a:t>Should universities require study abroad? </a:t>
            </a:r>
          </a:p>
          <a:p>
            <a:r>
              <a:rPr lang="en-US" dirty="0">
                <a:solidFill>
                  <a:srgbClr val="000000"/>
                </a:solidFill>
              </a:rPr>
              <a:t>Should schools require that parents volunteer? </a:t>
            </a:r>
          </a:p>
          <a:p>
            <a:r>
              <a:rPr lang="en-US" dirty="0">
                <a:solidFill>
                  <a:srgbClr val="000000"/>
                </a:solidFill>
              </a:rPr>
              <a:t>What’s the best way to teach?</a:t>
            </a:r>
            <a:br>
              <a:rPr lang="en-US" dirty="0">
                <a:solidFill>
                  <a:srgbClr val="000000"/>
                </a:solidFill>
              </a:rPr>
            </a:br>
            <a:endParaRPr lang="en-US" dirty="0">
              <a:solidFill>
                <a:srgbClr val="000000"/>
              </a:solidFill>
            </a:endParaRPr>
          </a:p>
        </p:txBody>
      </p:sp>
    </p:spTree>
    <p:extLst>
      <p:ext uri="{BB962C8B-B14F-4D97-AF65-F5344CB8AC3E}">
        <p14:creationId xmlns:p14="http://schemas.microsoft.com/office/powerpoint/2010/main" val="2270103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826680"/>
            <a:ext cx="9833548" cy="1325563"/>
          </a:xfrm>
        </p:spPr>
        <p:txBody>
          <a:bodyPr>
            <a:normAutofit/>
          </a:bodyPr>
          <a:lstStyle/>
          <a:p>
            <a:pPr algn="ctr"/>
            <a:r>
              <a:rPr lang="en-US" sz="4000">
                <a:solidFill>
                  <a:srgbClr val="FFFFFF"/>
                </a:solidFill>
              </a:rPr>
              <a:t>GOVERNMENTS / NATIONS</a:t>
            </a:r>
            <a:br>
              <a:rPr lang="en-US" sz="4000">
                <a:solidFill>
                  <a:srgbClr val="FFFFFF"/>
                </a:solidFill>
              </a:rPr>
            </a:br>
            <a:r>
              <a:rPr lang="en-US" sz="4000">
                <a:solidFill>
                  <a:srgbClr val="FFFFFF"/>
                </a:solidFill>
              </a:rPr>
              <a:t>(quite common)</a:t>
            </a:r>
          </a:p>
        </p:txBody>
      </p:sp>
      <p:sp>
        <p:nvSpPr>
          <p:cNvPr id="3" name="Content Placeholder 2"/>
          <p:cNvSpPr>
            <a:spLocks noGrp="1"/>
          </p:cNvSpPr>
          <p:nvPr>
            <p:ph idx="1"/>
          </p:nvPr>
        </p:nvSpPr>
        <p:spPr>
          <a:xfrm>
            <a:off x="1179225" y="2892287"/>
            <a:ext cx="10061931" cy="3693864"/>
          </a:xfrm>
        </p:spPr>
        <p:txBody>
          <a:bodyPr>
            <a:normAutofit/>
          </a:bodyPr>
          <a:lstStyle/>
          <a:p>
            <a:pPr lvl="0"/>
            <a:r>
              <a:rPr lang="en-US" sz="2400" dirty="0">
                <a:solidFill>
                  <a:srgbClr val="000000"/>
                </a:solidFill>
              </a:rPr>
              <a:t>Should government fund the arts?  Science? </a:t>
            </a:r>
          </a:p>
          <a:p>
            <a:pPr lvl="0"/>
            <a:r>
              <a:rPr lang="en-US" sz="2400" dirty="0">
                <a:solidFill>
                  <a:srgbClr val="000000"/>
                </a:solidFill>
              </a:rPr>
              <a:t>Even if some people’s basic needs are not met?</a:t>
            </a:r>
          </a:p>
          <a:p>
            <a:pPr lvl="0"/>
            <a:r>
              <a:rPr lang="en-US" sz="2400" dirty="0">
                <a:solidFill>
                  <a:srgbClr val="000000"/>
                </a:solidFill>
              </a:rPr>
              <a:t>Should government pay for university education for those who can’t afford it?  </a:t>
            </a:r>
          </a:p>
          <a:p>
            <a:pPr lvl="0"/>
            <a:r>
              <a:rPr lang="en-US" sz="2400" dirty="0">
                <a:solidFill>
                  <a:srgbClr val="000000"/>
                </a:solidFill>
              </a:rPr>
              <a:t>Does a government's success depend on the happiness of its people?  </a:t>
            </a:r>
          </a:p>
          <a:p>
            <a:pPr lvl="0"/>
            <a:r>
              <a:rPr lang="en-US" sz="2400" dirty="0">
                <a:solidFill>
                  <a:srgbClr val="000000"/>
                </a:solidFill>
              </a:rPr>
              <a:t>Should public leaders yield to people’s wishes or follow their own dictates? </a:t>
            </a:r>
          </a:p>
          <a:p>
            <a:pPr lvl="0"/>
            <a:r>
              <a:rPr lang="en-US" sz="2400" dirty="0">
                <a:solidFill>
                  <a:srgbClr val="000000"/>
                </a:solidFill>
              </a:rPr>
              <a:t>Should government focus on today’s problems instead of anticipating future ones? </a:t>
            </a:r>
          </a:p>
          <a:p>
            <a:endParaRPr lang="en-US" sz="2400" dirty="0">
              <a:solidFill>
                <a:srgbClr val="000000"/>
              </a:solidFill>
            </a:endParaRPr>
          </a:p>
        </p:txBody>
      </p:sp>
    </p:spTree>
    <p:extLst>
      <p:ext uri="{BB962C8B-B14F-4D97-AF65-F5344CB8AC3E}">
        <p14:creationId xmlns:p14="http://schemas.microsoft.com/office/powerpoint/2010/main" val="3204605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826680"/>
            <a:ext cx="9833548" cy="1325563"/>
          </a:xfrm>
        </p:spPr>
        <p:txBody>
          <a:bodyPr>
            <a:normAutofit/>
          </a:bodyPr>
          <a:lstStyle/>
          <a:p>
            <a:pPr algn="ctr"/>
            <a:r>
              <a:rPr lang="en-US" sz="4000">
                <a:solidFill>
                  <a:srgbClr val="FFFFFF"/>
                </a:solidFill>
              </a:rPr>
              <a:t>SOCIETY</a:t>
            </a:r>
            <a:br>
              <a:rPr lang="en-US" sz="4000">
                <a:solidFill>
                  <a:srgbClr val="FFFFFF"/>
                </a:solidFill>
              </a:rPr>
            </a:br>
            <a:r>
              <a:rPr lang="en-US" sz="4000">
                <a:solidFill>
                  <a:srgbClr val="FFFFFF"/>
                </a:solidFill>
              </a:rPr>
              <a:t>(FAIR AMOUNT)</a:t>
            </a:r>
          </a:p>
        </p:txBody>
      </p:sp>
      <p:sp>
        <p:nvSpPr>
          <p:cNvPr id="3" name="Content Placeholder 2"/>
          <p:cNvSpPr>
            <a:spLocks noGrp="1"/>
          </p:cNvSpPr>
          <p:nvPr>
            <p:ph idx="1"/>
          </p:nvPr>
        </p:nvSpPr>
        <p:spPr>
          <a:xfrm>
            <a:off x="1179226" y="2978923"/>
            <a:ext cx="9833548" cy="3496017"/>
          </a:xfrm>
        </p:spPr>
        <p:txBody>
          <a:bodyPr>
            <a:normAutofit/>
          </a:bodyPr>
          <a:lstStyle/>
          <a:p>
            <a:pPr lvl="0"/>
            <a:r>
              <a:rPr lang="en-US" dirty="0">
                <a:solidFill>
                  <a:srgbClr val="000000"/>
                </a:solidFill>
              </a:rPr>
              <a:t>How do we understand any given society?  </a:t>
            </a:r>
          </a:p>
          <a:p>
            <a:pPr lvl="0"/>
            <a:r>
              <a:rPr lang="en-US" dirty="0">
                <a:solidFill>
                  <a:srgbClr val="000000"/>
                </a:solidFill>
              </a:rPr>
              <a:t>How do we define society? </a:t>
            </a:r>
          </a:p>
          <a:p>
            <a:pPr lvl="0"/>
            <a:r>
              <a:rPr lang="en-US" dirty="0">
                <a:solidFill>
                  <a:srgbClr val="000000"/>
                </a:solidFill>
              </a:rPr>
              <a:t>Is society’s well-being enhanced when some question authority? </a:t>
            </a:r>
          </a:p>
          <a:p>
            <a:pPr lvl="0"/>
            <a:r>
              <a:rPr lang="en-US" dirty="0">
                <a:solidFill>
                  <a:srgbClr val="000000"/>
                </a:solidFill>
              </a:rPr>
              <a:t>Do people’s choices of heroes reflect society?</a:t>
            </a:r>
          </a:p>
          <a:p>
            <a:pPr lvl="0"/>
            <a:r>
              <a:rPr lang="en-US" dirty="0">
                <a:solidFill>
                  <a:srgbClr val="000000"/>
                </a:solidFill>
              </a:rPr>
              <a:t>Does today’s fast-paced society cause more problems than it solves?</a:t>
            </a:r>
          </a:p>
          <a:p>
            <a:endParaRPr lang="en-US" dirty="0">
              <a:solidFill>
                <a:srgbClr val="000000"/>
              </a:solidFill>
            </a:endParaRPr>
          </a:p>
        </p:txBody>
      </p:sp>
    </p:spTree>
    <p:extLst>
      <p:ext uri="{BB962C8B-B14F-4D97-AF65-F5344CB8AC3E}">
        <p14:creationId xmlns:p14="http://schemas.microsoft.com/office/powerpoint/2010/main" val="42215776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826680"/>
            <a:ext cx="9833548" cy="1325563"/>
          </a:xfrm>
        </p:spPr>
        <p:txBody>
          <a:bodyPr>
            <a:normAutofit/>
          </a:bodyPr>
          <a:lstStyle/>
          <a:p>
            <a:pPr algn="ctr"/>
            <a:r>
              <a:rPr lang="en-US" sz="4000">
                <a:solidFill>
                  <a:srgbClr val="FFFFFF"/>
                </a:solidFill>
              </a:rPr>
              <a:t>GENERAL PSYCHOLOGY</a:t>
            </a:r>
            <a:br>
              <a:rPr lang="en-US" sz="4000">
                <a:solidFill>
                  <a:srgbClr val="FFFFFF"/>
                </a:solidFill>
              </a:rPr>
            </a:br>
            <a:r>
              <a:rPr lang="en-US" sz="4000">
                <a:solidFill>
                  <a:srgbClr val="FFFFFF"/>
                </a:solidFill>
              </a:rPr>
              <a:t>(fair amount)</a:t>
            </a:r>
          </a:p>
        </p:txBody>
      </p:sp>
      <p:sp>
        <p:nvSpPr>
          <p:cNvPr id="3" name="Content Placeholder 2"/>
          <p:cNvSpPr>
            <a:spLocks noGrp="1"/>
          </p:cNvSpPr>
          <p:nvPr>
            <p:ph idx="1"/>
          </p:nvPr>
        </p:nvSpPr>
        <p:spPr>
          <a:xfrm>
            <a:off x="1179226" y="2753935"/>
            <a:ext cx="9833548" cy="3597437"/>
          </a:xfrm>
        </p:spPr>
        <p:txBody>
          <a:bodyPr>
            <a:normAutofit/>
          </a:bodyPr>
          <a:lstStyle/>
          <a:p>
            <a:pPr lvl="0"/>
            <a:r>
              <a:rPr lang="en-US" sz="3200" dirty="0">
                <a:solidFill>
                  <a:srgbClr val="000000"/>
                </a:solidFill>
              </a:rPr>
              <a:t>Is our behavior determined by outside forces? </a:t>
            </a:r>
          </a:p>
          <a:p>
            <a:pPr lvl="0"/>
            <a:r>
              <a:rPr lang="en-US" sz="3200" dirty="0">
                <a:solidFill>
                  <a:srgbClr val="000000"/>
                </a:solidFill>
              </a:rPr>
              <a:t>How do we acquire knowledge?</a:t>
            </a:r>
          </a:p>
          <a:p>
            <a:pPr lvl="0"/>
            <a:r>
              <a:rPr lang="en-US" sz="3200" dirty="0">
                <a:solidFill>
                  <a:srgbClr val="000000"/>
                </a:solidFill>
              </a:rPr>
              <a:t>Do we learn more from those whose views oppose our own? </a:t>
            </a:r>
          </a:p>
          <a:p>
            <a:pPr lvl="0"/>
            <a:r>
              <a:rPr lang="en-US" sz="3200" dirty="0">
                <a:solidFill>
                  <a:srgbClr val="000000"/>
                </a:solidFill>
              </a:rPr>
              <a:t>Are people’s behaviors determined by outside forces?</a:t>
            </a:r>
          </a:p>
          <a:p>
            <a:pPr lvl="0"/>
            <a:r>
              <a:rPr lang="en-US" sz="3200" dirty="0">
                <a:solidFill>
                  <a:srgbClr val="000000"/>
                </a:solidFill>
              </a:rPr>
              <a:t>Does acquiring more knowledge complicate our lives?</a:t>
            </a:r>
          </a:p>
          <a:p>
            <a:endParaRPr lang="en-US" sz="3200" dirty="0">
              <a:solidFill>
                <a:srgbClr val="000000"/>
              </a:solidFill>
            </a:endParaRPr>
          </a:p>
        </p:txBody>
      </p:sp>
    </p:spTree>
    <p:extLst>
      <p:ext uri="{BB962C8B-B14F-4D97-AF65-F5344CB8AC3E}">
        <p14:creationId xmlns:p14="http://schemas.microsoft.com/office/powerpoint/2010/main" val="1290705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826680"/>
            <a:ext cx="9833548" cy="1325563"/>
          </a:xfrm>
        </p:spPr>
        <p:txBody>
          <a:bodyPr>
            <a:normAutofit/>
          </a:bodyPr>
          <a:lstStyle/>
          <a:p>
            <a:pPr algn="ctr"/>
            <a:r>
              <a:rPr lang="en-US" sz="4000">
                <a:solidFill>
                  <a:srgbClr val="FFFFFF"/>
                </a:solidFill>
              </a:rPr>
              <a:t>SCIENCE / TECHNOLOGY / ENVIRONMENT</a:t>
            </a:r>
            <a:br>
              <a:rPr lang="en-US" sz="4000">
                <a:solidFill>
                  <a:srgbClr val="FFFFFF"/>
                </a:solidFill>
              </a:rPr>
            </a:br>
            <a:r>
              <a:rPr lang="en-US" sz="4000">
                <a:solidFill>
                  <a:srgbClr val="FFFFFF"/>
                </a:solidFill>
              </a:rPr>
              <a:t>(decent handful)</a:t>
            </a:r>
          </a:p>
        </p:txBody>
      </p:sp>
      <p:sp>
        <p:nvSpPr>
          <p:cNvPr id="3" name="Content Placeholder 2"/>
          <p:cNvSpPr>
            <a:spLocks noGrp="1"/>
          </p:cNvSpPr>
          <p:nvPr>
            <p:ph idx="1"/>
          </p:nvPr>
        </p:nvSpPr>
        <p:spPr>
          <a:xfrm>
            <a:off x="1179226" y="2753936"/>
            <a:ext cx="9833548" cy="3622150"/>
          </a:xfrm>
        </p:spPr>
        <p:txBody>
          <a:bodyPr>
            <a:normAutofit/>
          </a:bodyPr>
          <a:lstStyle/>
          <a:p>
            <a:pPr lvl="0"/>
            <a:r>
              <a:rPr lang="en-US" dirty="0">
                <a:solidFill>
                  <a:srgbClr val="000000"/>
                </a:solidFill>
              </a:rPr>
              <a:t>Should we only try to save endangered species that became so after human activities?</a:t>
            </a:r>
          </a:p>
          <a:p>
            <a:pPr lvl="0"/>
            <a:r>
              <a:rPr lang="en-US" dirty="0">
                <a:solidFill>
                  <a:srgbClr val="000000"/>
                </a:solidFill>
              </a:rPr>
              <a:t>Should scientists focus their research on that which will benefit the most number of people? </a:t>
            </a:r>
          </a:p>
          <a:p>
            <a:pPr lvl="0"/>
            <a:r>
              <a:rPr lang="en-US" dirty="0">
                <a:solidFill>
                  <a:srgbClr val="000000"/>
                </a:solidFill>
              </a:rPr>
              <a:t>Should nations pass laws to protect remaining wilderness areas?</a:t>
            </a:r>
          </a:p>
          <a:p>
            <a:pPr lvl="0"/>
            <a:r>
              <a:rPr lang="en-US" dirty="0">
                <a:solidFill>
                  <a:srgbClr val="000000"/>
                </a:solidFill>
              </a:rPr>
              <a:t>Does technology help or hinder us?</a:t>
            </a:r>
          </a:p>
          <a:p>
            <a:pPr lvl="0"/>
            <a:r>
              <a:rPr lang="en-US" dirty="0">
                <a:solidFill>
                  <a:srgbClr val="000000"/>
                </a:solidFill>
              </a:rPr>
              <a:t>Is the human mind superior to a machine?</a:t>
            </a:r>
          </a:p>
          <a:p>
            <a:pPr lvl="0"/>
            <a:endParaRPr lang="en-US" dirty="0">
              <a:solidFill>
                <a:srgbClr val="000000"/>
              </a:solidFill>
            </a:endParaRPr>
          </a:p>
          <a:p>
            <a:endParaRPr lang="en-US" dirty="0">
              <a:solidFill>
                <a:srgbClr val="000000"/>
              </a:solidFill>
            </a:endParaRPr>
          </a:p>
        </p:txBody>
      </p:sp>
    </p:spTree>
    <p:extLst>
      <p:ext uri="{BB962C8B-B14F-4D97-AF65-F5344CB8AC3E}">
        <p14:creationId xmlns:p14="http://schemas.microsoft.com/office/powerpoint/2010/main" val="15693651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826680"/>
            <a:ext cx="9833548" cy="1325563"/>
          </a:xfrm>
        </p:spPr>
        <p:txBody>
          <a:bodyPr>
            <a:normAutofit/>
          </a:bodyPr>
          <a:lstStyle/>
          <a:p>
            <a:pPr algn="ctr"/>
            <a:r>
              <a:rPr lang="en-US" sz="4000">
                <a:solidFill>
                  <a:srgbClr val="FFFFFF"/>
                </a:solidFill>
              </a:rPr>
              <a:t>PROFESSIONAL SUCCESS</a:t>
            </a:r>
            <a:br>
              <a:rPr lang="en-US" sz="4000">
                <a:solidFill>
                  <a:srgbClr val="FFFFFF"/>
                </a:solidFill>
              </a:rPr>
            </a:br>
            <a:r>
              <a:rPr lang="en-US" sz="4000">
                <a:solidFill>
                  <a:srgbClr val="FFFFFF"/>
                </a:solidFill>
              </a:rPr>
              <a:t>(more rare)</a:t>
            </a:r>
          </a:p>
        </p:txBody>
      </p:sp>
      <p:sp>
        <p:nvSpPr>
          <p:cNvPr id="3" name="Content Placeholder 2"/>
          <p:cNvSpPr>
            <a:spLocks noGrp="1"/>
          </p:cNvSpPr>
          <p:nvPr>
            <p:ph idx="1"/>
          </p:nvPr>
        </p:nvSpPr>
        <p:spPr>
          <a:xfrm>
            <a:off x="1208058" y="2584175"/>
            <a:ext cx="9833548" cy="4091040"/>
          </a:xfrm>
        </p:spPr>
        <p:txBody>
          <a:bodyPr>
            <a:noAutofit/>
          </a:bodyPr>
          <a:lstStyle/>
          <a:p>
            <a:pPr lvl="0"/>
            <a:r>
              <a:rPr lang="en-US" dirty="0">
                <a:solidFill>
                  <a:srgbClr val="000000"/>
                </a:solidFill>
              </a:rPr>
              <a:t>Can one be successful in a field without being influenced by others’ past achievements?  </a:t>
            </a:r>
          </a:p>
          <a:p>
            <a:pPr lvl="0"/>
            <a:r>
              <a:rPr lang="en-US" dirty="0">
                <a:solidFill>
                  <a:srgbClr val="000000"/>
                </a:solidFill>
              </a:rPr>
              <a:t>Does success rely on being competitive? </a:t>
            </a:r>
          </a:p>
          <a:p>
            <a:pPr lvl="0"/>
            <a:r>
              <a:rPr lang="en-US" dirty="0">
                <a:solidFill>
                  <a:srgbClr val="000000"/>
                </a:solidFill>
              </a:rPr>
              <a:t>Is true success measured by the degree to which one meets personal goals in life?</a:t>
            </a:r>
          </a:p>
          <a:p>
            <a:pPr lvl="0"/>
            <a:r>
              <a:rPr lang="en-US" dirty="0">
                <a:solidFill>
                  <a:srgbClr val="000000"/>
                </a:solidFill>
              </a:rPr>
              <a:t>Is imagination more important than experience in the professional world? </a:t>
            </a:r>
          </a:p>
          <a:p>
            <a:pPr lvl="0"/>
            <a:r>
              <a:rPr lang="en-US" dirty="0">
                <a:solidFill>
                  <a:srgbClr val="000000"/>
                </a:solidFill>
              </a:rPr>
              <a:t>What is the dominant role of corporations: to make money or help society?</a:t>
            </a:r>
          </a:p>
          <a:p>
            <a:endParaRPr lang="en-US" dirty="0">
              <a:solidFill>
                <a:srgbClr val="000000"/>
              </a:solidFill>
            </a:endParaRPr>
          </a:p>
        </p:txBody>
      </p:sp>
    </p:spTree>
    <p:extLst>
      <p:ext uri="{BB962C8B-B14F-4D97-AF65-F5344CB8AC3E}">
        <p14:creationId xmlns:p14="http://schemas.microsoft.com/office/powerpoint/2010/main" val="21858160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741406"/>
            <a:ext cx="9833548" cy="1410838"/>
          </a:xfrm>
        </p:spPr>
        <p:txBody>
          <a:bodyPr>
            <a:normAutofit/>
          </a:bodyPr>
          <a:lstStyle/>
          <a:p>
            <a:pPr algn="ctr"/>
            <a:r>
              <a:rPr lang="en-US" sz="4000" dirty="0">
                <a:solidFill>
                  <a:srgbClr val="FFFFFF"/>
                </a:solidFill>
              </a:rPr>
              <a:t>Identical Topic / Different Tasks	</a:t>
            </a:r>
          </a:p>
        </p:txBody>
      </p:sp>
      <p:sp>
        <p:nvSpPr>
          <p:cNvPr id="3" name="Content Placeholder 2"/>
          <p:cNvSpPr>
            <a:spLocks noGrp="1"/>
          </p:cNvSpPr>
          <p:nvPr>
            <p:ph idx="1"/>
          </p:nvPr>
        </p:nvSpPr>
        <p:spPr>
          <a:xfrm>
            <a:off x="355601" y="2594919"/>
            <a:ext cx="11630990" cy="3929449"/>
          </a:xfrm>
        </p:spPr>
        <p:txBody>
          <a:bodyPr>
            <a:noAutofit/>
          </a:bodyPr>
          <a:lstStyle/>
          <a:p>
            <a:r>
              <a:rPr lang="en-US" sz="2000" b="1" dirty="0">
                <a:solidFill>
                  <a:srgbClr val="FF0000"/>
                </a:solidFill>
              </a:rPr>
              <a:t>TOPIC: A nation should require all of its students to study the same national curriculum until they enter college.</a:t>
            </a:r>
          </a:p>
          <a:p>
            <a:r>
              <a:rPr lang="en-US" sz="2000" dirty="0">
                <a:solidFill>
                  <a:srgbClr val="000000"/>
                </a:solidFill>
              </a:rPr>
              <a:t>(task 2) Write a response in which you discuss the extent to which you agree or disagree with the </a:t>
            </a:r>
            <a:r>
              <a:rPr lang="en-US" sz="2000" b="1" dirty="0">
                <a:solidFill>
                  <a:srgbClr val="000000"/>
                </a:solidFill>
              </a:rPr>
              <a:t>recommendation</a:t>
            </a:r>
            <a:r>
              <a:rPr lang="en-US" sz="2000" dirty="0">
                <a:solidFill>
                  <a:srgbClr val="000000"/>
                </a:solidFill>
              </a:rPr>
              <a:t> and explain your reasoning for the position you take. In developing and supporting your position, describe </a:t>
            </a:r>
            <a:r>
              <a:rPr lang="en-US" sz="2000" b="1" dirty="0">
                <a:solidFill>
                  <a:srgbClr val="000000"/>
                </a:solidFill>
              </a:rPr>
              <a:t>specific circumstances</a:t>
            </a:r>
            <a:r>
              <a:rPr lang="en-US" sz="2000" dirty="0">
                <a:solidFill>
                  <a:srgbClr val="000000"/>
                </a:solidFill>
              </a:rPr>
              <a:t> in which adopting the recommendation </a:t>
            </a:r>
            <a:r>
              <a:rPr lang="en-US" sz="2000" b="1" dirty="0">
                <a:solidFill>
                  <a:srgbClr val="000000"/>
                </a:solidFill>
              </a:rPr>
              <a:t>would or would not be advantageous</a:t>
            </a:r>
            <a:r>
              <a:rPr lang="en-US" sz="2000" dirty="0">
                <a:solidFill>
                  <a:srgbClr val="000000"/>
                </a:solidFill>
              </a:rPr>
              <a:t> and explain how these examples shape your position.</a:t>
            </a:r>
          </a:p>
          <a:p>
            <a:r>
              <a:rPr lang="en-US" sz="2000" dirty="0">
                <a:solidFill>
                  <a:srgbClr val="000000"/>
                </a:solidFill>
              </a:rPr>
              <a:t>(task 3) Write a response in which you discuss the extent to which you agree or disagree with the </a:t>
            </a:r>
            <a:r>
              <a:rPr lang="en-US" sz="2000" b="1" dirty="0">
                <a:solidFill>
                  <a:srgbClr val="000000"/>
                </a:solidFill>
              </a:rPr>
              <a:t>claim.</a:t>
            </a:r>
            <a:r>
              <a:rPr lang="en-US" sz="2000" dirty="0">
                <a:solidFill>
                  <a:srgbClr val="000000"/>
                </a:solidFill>
              </a:rPr>
              <a:t> In developing and supporting your position, be sure to </a:t>
            </a:r>
            <a:r>
              <a:rPr lang="en-US" sz="2000" b="1" dirty="0">
                <a:solidFill>
                  <a:srgbClr val="000000"/>
                </a:solidFill>
              </a:rPr>
              <a:t>address the most compelling reasons </a:t>
            </a:r>
            <a:r>
              <a:rPr lang="en-US" sz="2000" dirty="0">
                <a:solidFill>
                  <a:srgbClr val="000000"/>
                </a:solidFill>
              </a:rPr>
              <a:t>and/or examples that could be used to </a:t>
            </a:r>
            <a:r>
              <a:rPr lang="en-US" sz="2000" b="1" dirty="0">
                <a:solidFill>
                  <a:srgbClr val="000000"/>
                </a:solidFill>
              </a:rPr>
              <a:t>challenge</a:t>
            </a:r>
            <a:r>
              <a:rPr lang="en-US" sz="2000" dirty="0">
                <a:solidFill>
                  <a:srgbClr val="000000"/>
                </a:solidFill>
              </a:rPr>
              <a:t> your position.</a:t>
            </a:r>
          </a:p>
          <a:p>
            <a:r>
              <a:rPr lang="en-US" sz="2000" dirty="0">
                <a:solidFill>
                  <a:srgbClr val="000000"/>
                </a:solidFill>
              </a:rPr>
              <a:t>(task 6) Write a response in which you discuss your views on the </a:t>
            </a:r>
            <a:r>
              <a:rPr lang="en-US" sz="2000" b="1" dirty="0">
                <a:solidFill>
                  <a:srgbClr val="000000"/>
                </a:solidFill>
              </a:rPr>
              <a:t>policy</a:t>
            </a:r>
            <a:r>
              <a:rPr lang="en-US" sz="2000" dirty="0">
                <a:solidFill>
                  <a:srgbClr val="000000"/>
                </a:solidFill>
              </a:rPr>
              <a:t> and explain your reasoning for the position you take. In developing and supporting your position, you should consider the possible </a:t>
            </a:r>
            <a:r>
              <a:rPr lang="en-US" sz="2000" b="1" dirty="0">
                <a:solidFill>
                  <a:srgbClr val="000000"/>
                </a:solidFill>
              </a:rPr>
              <a:t>consequences of implementing the policy</a:t>
            </a:r>
            <a:r>
              <a:rPr lang="en-US" sz="2000" dirty="0">
                <a:solidFill>
                  <a:srgbClr val="000000"/>
                </a:solidFill>
              </a:rPr>
              <a:t> and explain how these consequences shape your position.</a:t>
            </a:r>
          </a:p>
          <a:p>
            <a:endParaRPr lang="en-US" sz="2000" dirty="0">
              <a:solidFill>
                <a:srgbClr val="000000"/>
              </a:solidFill>
            </a:endParaRPr>
          </a:p>
          <a:p>
            <a:endParaRPr lang="en-US" sz="2000" dirty="0">
              <a:solidFill>
                <a:srgbClr val="000000"/>
              </a:solidFill>
            </a:endParaRPr>
          </a:p>
          <a:p>
            <a:endParaRPr lang="en-US" sz="2000" dirty="0">
              <a:solidFill>
                <a:srgbClr val="000000"/>
              </a:solidFill>
            </a:endParaRPr>
          </a:p>
          <a:p>
            <a:endParaRPr lang="en-US" sz="2000" dirty="0">
              <a:solidFill>
                <a:srgbClr val="000000"/>
              </a:solidFill>
            </a:endParaRPr>
          </a:p>
        </p:txBody>
      </p:sp>
    </p:spTree>
    <p:extLst>
      <p:ext uri="{BB962C8B-B14F-4D97-AF65-F5344CB8AC3E}">
        <p14:creationId xmlns:p14="http://schemas.microsoft.com/office/powerpoint/2010/main" val="40397014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826680"/>
            <a:ext cx="9833548" cy="1325563"/>
          </a:xfrm>
        </p:spPr>
        <p:txBody>
          <a:bodyPr>
            <a:normAutofit/>
          </a:bodyPr>
          <a:lstStyle/>
          <a:p>
            <a:pPr algn="ctr"/>
            <a:r>
              <a:rPr lang="en-US" sz="4000" dirty="0">
                <a:solidFill>
                  <a:srgbClr val="FFFFFF"/>
                </a:solidFill>
              </a:rPr>
              <a:t>Identical Topic IDEA / Different Tasks</a:t>
            </a:r>
          </a:p>
        </p:txBody>
      </p:sp>
      <p:sp>
        <p:nvSpPr>
          <p:cNvPr id="3" name="Content Placeholder 2"/>
          <p:cNvSpPr>
            <a:spLocks noGrp="1"/>
          </p:cNvSpPr>
          <p:nvPr>
            <p:ph idx="1"/>
          </p:nvPr>
        </p:nvSpPr>
        <p:spPr>
          <a:xfrm>
            <a:off x="355601" y="2619632"/>
            <a:ext cx="11480494" cy="3941806"/>
          </a:xfrm>
        </p:spPr>
        <p:txBody>
          <a:bodyPr>
            <a:noAutofit/>
          </a:bodyPr>
          <a:lstStyle/>
          <a:p>
            <a:r>
              <a:rPr lang="en-US" sz="1400" b="1" dirty="0">
                <a:solidFill>
                  <a:srgbClr val="FF0000"/>
                </a:solidFill>
              </a:rPr>
              <a:t>Universities should require every student to take a variety of courses outside the student's field of study.</a:t>
            </a:r>
          </a:p>
          <a:p>
            <a:r>
              <a:rPr lang="en-US" sz="1400" dirty="0">
                <a:solidFill>
                  <a:srgbClr val="000000"/>
                </a:solidFill>
              </a:rPr>
              <a:t>(task 2) … agree or disagree with the </a:t>
            </a:r>
            <a:r>
              <a:rPr lang="en-US" sz="1400" b="1" dirty="0">
                <a:solidFill>
                  <a:srgbClr val="000000"/>
                </a:solidFill>
              </a:rPr>
              <a:t>recommendation </a:t>
            </a:r>
            <a:r>
              <a:rPr lang="en-US" sz="1400" dirty="0">
                <a:solidFill>
                  <a:srgbClr val="000000"/>
                </a:solidFill>
              </a:rPr>
              <a:t>…</a:t>
            </a:r>
          </a:p>
          <a:p>
            <a:r>
              <a:rPr lang="en-US" sz="1400" dirty="0">
                <a:solidFill>
                  <a:srgbClr val="000000"/>
                </a:solidFill>
              </a:rPr>
              <a:t>(task 3) … agree or disagree with the </a:t>
            </a:r>
            <a:r>
              <a:rPr lang="en-US" sz="1400" b="1" dirty="0">
                <a:solidFill>
                  <a:srgbClr val="000000"/>
                </a:solidFill>
              </a:rPr>
              <a:t>claim</a:t>
            </a:r>
            <a:r>
              <a:rPr lang="en-US" sz="1400" dirty="0">
                <a:solidFill>
                  <a:srgbClr val="000000"/>
                </a:solidFill>
              </a:rPr>
              <a:t> …</a:t>
            </a:r>
          </a:p>
          <a:p>
            <a:r>
              <a:rPr lang="en-US" sz="1400" dirty="0">
                <a:solidFill>
                  <a:srgbClr val="000000"/>
                </a:solidFill>
              </a:rPr>
              <a:t>(task 6) … agree or disagree with the </a:t>
            </a:r>
            <a:r>
              <a:rPr lang="en-US" sz="1400" b="1" dirty="0">
                <a:solidFill>
                  <a:srgbClr val="000000"/>
                </a:solidFill>
              </a:rPr>
              <a:t>policy</a:t>
            </a:r>
            <a:r>
              <a:rPr lang="en-US" sz="1400" dirty="0">
                <a:solidFill>
                  <a:srgbClr val="000000"/>
                </a:solidFill>
              </a:rPr>
              <a:t> …</a:t>
            </a:r>
          </a:p>
          <a:p>
            <a:endParaRPr lang="en-US" sz="1400" dirty="0">
              <a:solidFill>
                <a:srgbClr val="000000"/>
              </a:solidFill>
            </a:endParaRPr>
          </a:p>
          <a:p>
            <a:r>
              <a:rPr lang="en-US" sz="1400" b="1" u="sng" dirty="0">
                <a:solidFill>
                  <a:srgbClr val="FF0000"/>
                </a:solidFill>
              </a:rPr>
              <a:t>Claim:</a:t>
            </a:r>
            <a:r>
              <a:rPr lang="en-US" sz="1400" b="1" dirty="0">
                <a:solidFill>
                  <a:srgbClr val="FF0000"/>
                </a:solidFill>
              </a:rPr>
              <a:t> Universities should require every student to take a variety of courses outside the student's major field of study.</a:t>
            </a:r>
          </a:p>
          <a:p>
            <a:r>
              <a:rPr lang="en-US" sz="1400" b="1" u="sng" dirty="0">
                <a:solidFill>
                  <a:srgbClr val="FF0000"/>
                </a:solidFill>
              </a:rPr>
              <a:t>Reason:</a:t>
            </a:r>
            <a:r>
              <a:rPr lang="en-US" sz="1400" b="1" dirty="0">
                <a:solidFill>
                  <a:srgbClr val="FF0000"/>
                </a:solidFill>
              </a:rPr>
              <a:t> Acquiring knowledge of various academic disciplines is the best way to become truly educated.</a:t>
            </a:r>
          </a:p>
          <a:p>
            <a:r>
              <a:rPr lang="en-US" sz="1400" dirty="0">
                <a:solidFill>
                  <a:srgbClr val="000000"/>
                </a:solidFill>
              </a:rPr>
              <a:t>(task 5) Write a response in which you discuss the extent to which you agree or disagree with the </a:t>
            </a:r>
            <a:r>
              <a:rPr lang="en-US" sz="1400" b="1" dirty="0">
                <a:solidFill>
                  <a:srgbClr val="000000"/>
                </a:solidFill>
              </a:rPr>
              <a:t>claim </a:t>
            </a:r>
            <a:r>
              <a:rPr lang="en-US" sz="1400" dirty="0">
                <a:solidFill>
                  <a:srgbClr val="000000"/>
                </a:solidFill>
              </a:rPr>
              <a:t>and the </a:t>
            </a:r>
            <a:r>
              <a:rPr lang="en-US" sz="1400" b="1" dirty="0">
                <a:solidFill>
                  <a:srgbClr val="000000"/>
                </a:solidFill>
              </a:rPr>
              <a:t>reason</a:t>
            </a:r>
            <a:r>
              <a:rPr lang="en-US" sz="1400" dirty="0">
                <a:solidFill>
                  <a:srgbClr val="000000"/>
                </a:solidFill>
              </a:rPr>
              <a:t> on which that claim is based.</a:t>
            </a:r>
          </a:p>
          <a:p>
            <a:pPr marL="0" indent="0">
              <a:buNone/>
            </a:pPr>
            <a:r>
              <a:rPr lang="en-US" sz="1400" dirty="0">
                <a:solidFill>
                  <a:srgbClr val="000000"/>
                </a:solidFill>
              </a:rPr>
              <a:t> </a:t>
            </a:r>
          </a:p>
          <a:p>
            <a:r>
              <a:rPr lang="en-US" sz="1400" b="1" dirty="0">
                <a:solidFill>
                  <a:srgbClr val="FF0000"/>
                </a:solidFill>
              </a:rPr>
              <a:t>Some people believe that universities should require every student to take a variety of courses outside the student's field of study. Others believe that universities should not force students to take any courses other than those that will help prepare them for jobs in their chosen fields.</a:t>
            </a:r>
          </a:p>
          <a:p>
            <a:r>
              <a:rPr lang="en-US" sz="1400" dirty="0">
                <a:solidFill>
                  <a:srgbClr val="000000"/>
                </a:solidFill>
              </a:rPr>
              <a:t>(task 4) Write a response in which you discuss which </a:t>
            </a:r>
            <a:r>
              <a:rPr lang="en-US" sz="1400" b="1" dirty="0">
                <a:solidFill>
                  <a:srgbClr val="000000"/>
                </a:solidFill>
              </a:rPr>
              <a:t>view more closely aligns with your own position</a:t>
            </a:r>
            <a:r>
              <a:rPr lang="en-US" sz="1400" dirty="0">
                <a:solidFill>
                  <a:srgbClr val="000000"/>
                </a:solidFill>
              </a:rPr>
              <a:t> and explain your reasoning for the position you take. In developing and supporting your position, you should address both of the views presented.</a:t>
            </a:r>
          </a:p>
          <a:p>
            <a:endParaRPr lang="en-US" sz="1400" dirty="0">
              <a:solidFill>
                <a:srgbClr val="000000"/>
              </a:solidFill>
            </a:endParaRPr>
          </a:p>
        </p:txBody>
      </p:sp>
    </p:spTree>
    <p:extLst>
      <p:ext uri="{BB962C8B-B14F-4D97-AF65-F5344CB8AC3E}">
        <p14:creationId xmlns:p14="http://schemas.microsoft.com/office/powerpoint/2010/main" val="24722150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826680"/>
            <a:ext cx="9833548" cy="1325563"/>
          </a:xfrm>
        </p:spPr>
        <p:txBody>
          <a:bodyPr>
            <a:normAutofit/>
          </a:bodyPr>
          <a:lstStyle/>
          <a:p>
            <a:pPr algn="ctr"/>
            <a:r>
              <a:rPr lang="en-US" sz="4000">
                <a:solidFill>
                  <a:srgbClr val="FFFFFF"/>
                </a:solidFill>
              </a:rPr>
              <a:t>GRE ISSUE TOPIC PLANNING</a:t>
            </a:r>
          </a:p>
        </p:txBody>
      </p:sp>
      <p:sp>
        <p:nvSpPr>
          <p:cNvPr id="3" name="Content Placeholder 2"/>
          <p:cNvSpPr>
            <a:spLocks noGrp="1"/>
          </p:cNvSpPr>
          <p:nvPr>
            <p:ph idx="1"/>
          </p:nvPr>
        </p:nvSpPr>
        <p:spPr>
          <a:xfrm>
            <a:off x="1179226" y="3092969"/>
            <a:ext cx="9833548" cy="3381971"/>
          </a:xfrm>
        </p:spPr>
        <p:txBody>
          <a:bodyPr>
            <a:noAutofit/>
          </a:bodyPr>
          <a:lstStyle/>
          <a:p>
            <a:pPr marL="0" indent="0">
              <a:buNone/>
            </a:pPr>
            <a:r>
              <a:rPr lang="en-US" sz="3200" dirty="0">
                <a:solidFill>
                  <a:srgbClr val="000000"/>
                </a:solidFill>
              </a:rPr>
              <a:t>Using the first task directions, plan your ideas for the following ISSUE ESSAY TOPIC from the GRE test pool:</a:t>
            </a:r>
          </a:p>
          <a:p>
            <a:pPr marL="0" indent="0">
              <a:buNone/>
            </a:pPr>
            <a:endParaRPr lang="en-US" sz="3200" dirty="0">
              <a:solidFill>
                <a:srgbClr val="000000"/>
              </a:solidFill>
            </a:endParaRPr>
          </a:p>
          <a:p>
            <a:pPr marL="0" indent="0">
              <a:buNone/>
            </a:pPr>
            <a:r>
              <a:rPr lang="en-US" sz="3200" dirty="0">
                <a:solidFill>
                  <a:srgbClr val="000000"/>
                </a:solidFill>
                <a:effectLst>
                  <a:outerShdw blurRad="38100" dist="38100" dir="2700000" algn="tl">
                    <a:srgbClr val="000000">
                      <a:alpha val="43137"/>
                    </a:srgbClr>
                  </a:outerShdw>
                </a:effectLst>
              </a:rPr>
              <a:t>As people rely more and more on technology to solve problems, the ability of humans to think for themselves will surely deteriorate.</a:t>
            </a:r>
          </a:p>
          <a:p>
            <a:pPr marL="0" indent="0">
              <a:buNone/>
            </a:pPr>
            <a:endParaRPr lang="en-US" sz="3200" dirty="0">
              <a:solidFill>
                <a:srgbClr val="000000"/>
              </a:solidFill>
            </a:endParaRPr>
          </a:p>
        </p:txBody>
      </p:sp>
    </p:spTree>
    <p:extLst>
      <p:ext uri="{BB962C8B-B14F-4D97-AF65-F5344CB8AC3E}">
        <p14:creationId xmlns:p14="http://schemas.microsoft.com/office/powerpoint/2010/main" val="28560137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826680"/>
            <a:ext cx="9833548" cy="1325563"/>
          </a:xfrm>
        </p:spPr>
        <p:txBody>
          <a:bodyPr>
            <a:normAutofit/>
          </a:bodyPr>
          <a:lstStyle/>
          <a:p>
            <a:pPr algn="ctr"/>
            <a:r>
              <a:rPr lang="en-US" sz="4000">
                <a:solidFill>
                  <a:srgbClr val="FFFFFF"/>
                </a:solidFill>
              </a:rPr>
              <a:t>GRE ISSUE TOPIC PLANNING</a:t>
            </a:r>
          </a:p>
        </p:txBody>
      </p:sp>
      <p:sp>
        <p:nvSpPr>
          <p:cNvPr id="3" name="Content Placeholder 2"/>
          <p:cNvSpPr>
            <a:spLocks noGrp="1"/>
          </p:cNvSpPr>
          <p:nvPr>
            <p:ph idx="1"/>
          </p:nvPr>
        </p:nvSpPr>
        <p:spPr>
          <a:xfrm>
            <a:off x="1179226" y="2619632"/>
            <a:ext cx="9833548" cy="3917092"/>
          </a:xfrm>
        </p:spPr>
        <p:txBody>
          <a:bodyPr>
            <a:normAutofit/>
          </a:bodyPr>
          <a:lstStyle/>
          <a:p>
            <a:pPr marL="0" indent="0">
              <a:buNone/>
            </a:pPr>
            <a:r>
              <a:rPr lang="en-US" sz="2400" dirty="0">
                <a:solidFill>
                  <a:srgbClr val="000000"/>
                </a:solidFill>
              </a:rPr>
              <a:t>The Topic:</a:t>
            </a:r>
          </a:p>
          <a:p>
            <a:pPr marL="0" indent="0">
              <a:buNone/>
            </a:pPr>
            <a:r>
              <a:rPr lang="en-US" sz="2400" dirty="0">
                <a:solidFill>
                  <a:srgbClr val="000000"/>
                </a:solidFill>
              </a:rPr>
              <a:t>As people rely more and more on technology to solve problems, the ability of humans to think for themselves will surely deteriorate.</a:t>
            </a:r>
          </a:p>
          <a:p>
            <a:pPr marL="0" indent="0">
              <a:buNone/>
            </a:pPr>
            <a:r>
              <a:rPr lang="en-US" sz="2400" dirty="0">
                <a:solidFill>
                  <a:srgbClr val="000000"/>
                </a:solidFill>
              </a:rPr>
              <a:t>The Task (#1):</a:t>
            </a:r>
          </a:p>
          <a:p>
            <a:pPr marL="0" indent="0">
              <a:buNone/>
            </a:pPr>
            <a:r>
              <a:rPr lang="en-US" sz="2400" dirty="0">
                <a:solidFill>
                  <a:srgbClr val="000000"/>
                </a:solidFill>
              </a:rPr>
              <a:t>Write a response in which you discuss the extent to which you </a:t>
            </a:r>
            <a:r>
              <a:rPr lang="en-US" sz="2400" b="1" dirty="0">
                <a:solidFill>
                  <a:srgbClr val="000000"/>
                </a:solidFill>
                <a:effectLst>
                  <a:outerShdw blurRad="38100" dist="38100" dir="2700000" algn="tl">
                    <a:srgbClr val="000000">
                      <a:alpha val="43137"/>
                    </a:srgbClr>
                  </a:outerShdw>
                </a:effectLst>
              </a:rPr>
              <a:t>agree or disagree</a:t>
            </a:r>
            <a:r>
              <a:rPr lang="en-US" sz="2400" dirty="0">
                <a:solidFill>
                  <a:srgbClr val="000000"/>
                </a:solidFill>
                <a:effectLst>
                  <a:outerShdw blurRad="38100" dist="38100" dir="2700000" algn="tl">
                    <a:srgbClr val="000000">
                      <a:alpha val="43137"/>
                    </a:srgbClr>
                  </a:outerShdw>
                </a:effectLst>
              </a:rPr>
              <a:t> </a:t>
            </a:r>
            <a:r>
              <a:rPr lang="en-US" sz="2400" dirty="0">
                <a:solidFill>
                  <a:srgbClr val="000000"/>
                </a:solidFill>
              </a:rPr>
              <a:t>with the statement and </a:t>
            </a:r>
            <a:r>
              <a:rPr lang="en-US" sz="2400" b="1" dirty="0">
                <a:solidFill>
                  <a:srgbClr val="000000"/>
                </a:solidFill>
                <a:effectLst>
                  <a:outerShdw blurRad="38100" dist="38100" dir="2700000" algn="tl">
                    <a:srgbClr val="000000">
                      <a:alpha val="43137"/>
                    </a:srgbClr>
                  </a:outerShdw>
                </a:effectLst>
              </a:rPr>
              <a:t>explain your reasoning</a:t>
            </a:r>
            <a:r>
              <a:rPr lang="en-US" sz="2400" dirty="0">
                <a:solidFill>
                  <a:srgbClr val="000000"/>
                </a:solidFill>
                <a:effectLst>
                  <a:outerShdw blurRad="38100" dist="38100" dir="2700000" algn="tl">
                    <a:srgbClr val="000000">
                      <a:alpha val="43137"/>
                    </a:srgbClr>
                  </a:outerShdw>
                </a:effectLst>
              </a:rPr>
              <a:t> </a:t>
            </a:r>
            <a:r>
              <a:rPr lang="en-US" sz="2400" dirty="0">
                <a:solidFill>
                  <a:srgbClr val="000000"/>
                </a:solidFill>
              </a:rPr>
              <a:t>for the position you take. In developing and supporting your position, you </a:t>
            </a:r>
            <a:r>
              <a:rPr lang="en-US" sz="2400" b="1" dirty="0">
                <a:solidFill>
                  <a:srgbClr val="000000"/>
                </a:solidFill>
                <a:effectLst>
                  <a:outerShdw blurRad="38100" dist="38100" dir="2700000" algn="tl">
                    <a:srgbClr val="000000">
                      <a:alpha val="43137"/>
                    </a:srgbClr>
                  </a:outerShdw>
                </a:effectLst>
              </a:rPr>
              <a:t>should consider </a:t>
            </a:r>
            <a:r>
              <a:rPr lang="en-US" sz="2400" dirty="0">
                <a:solidFill>
                  <a:srgbClr val="000000"/>
                </a:solidFill>
              </a:rPr>
              <a:t>ways in which the statement </a:t>
            </a:r>
            <a:r>
              <a:rPr lang="en-US" sz="2400" b="1" dirty="0">
                <a:solidFill>
                  <a:srgbClr val="000000"/>
                </a:solidFill>
                <a:effectLst>
                  <a:outerShdw blurRad="38100" dist="38100" dir="2700000" algn="tl">
                    <a:srgbClr val="000000">
                      <a:alpha val="43137"/>
                    </a:srgbClr>
                  </a:outerShdw>
                </a:effectLst>
              </a:rPr>
              <a:t>might or might not hold true </a:t>
            </a:r>
            <a:r>
              <a:rPr lang="en-US" sz="2400" dirty="0">
                <a:solidFill>
                  <a:srgbClr val="000000"/>
                </a:solidFill>
              </a:rPr>
              <a:t>and explain how these considerations shape your position.</a:t>
            </a:r>
          </a:p>
          <a:p>
            <a:pPr marL="0" indent="0">
              <a:buNone/>
            </a:pPr>
            <a:endParaRPr lang="en-US" sz="2400" dirty="0">
              <a:solidFill>
                <a:srgbClr val="000000"/>
              </a:solidFill>
            </a:endParaRPr>
          </a:p>
        </p:txBody>
      </p:sp>
    </p:spTree>
    <p:extLst>
      <p:ext uri="{BB962C8B-B14F-4D97-AF65-F5344CB8AC3E}">
        <p14:creationId xmlns:p14="http://schemas.microsoft.com/office/powerpoint/2010/main" val="25621548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7FC91-E7BB-4665-8632-C932F54C6336}"/>
              </a:ext>
            </a:extLst>
          </p:cNvPr>
          <p:cNvSpPr>
            <a:spLocks noGrp="1"/>
          </p:cNvSpPr>
          <p:nvPr>
            <p:ph type="title"/>
          </p:nvPr>
        </p:nvSpPr>
        <p:spPr/>
        <p:txBody>
          <a:bodyPr/>
          <a:lstStyle/>
          <a:p>
            <a:pPr algn="ctr"/>
            <a:r>
              <a:rPr lang="en-US" b="1" dirty="0">
                <a:solidFill>
                  <a:srgbClr val="FF0000"/>
                </a:solidFill>
                <a:effectLst>
                  <a:outerShdw blurRad="38100" dist="38100" dir="2700000" algn="tl">
                    <a:srgbClr val="000000">
                      <a:alpha val="43137"/>
                    </a:srgbClr>
                  </a:outerShdw>
                </a:effectLst>
              </a:rPr>
              <a:t>WASTED WORDS AND PHRASES</a:t>
            </a:r>
          </a:p>
        </p:txBody>
      </p:sp>
      <p:sp>
        <p:nvSpPr>
          <p:cNvPr id="3" name="Content Placeholder 2">
            <a:extLst>
              <a:ext uri="{FF2B5EF4-FFF2-40B4-BE49-F238E27FC236}">
                <a16:creationId xmlns:a16="http://schemas.microsoft.com/office/drawing/2014/main" id="{8F84B621-AF87-4EBA-ADFE-72A97E2439FE}"/>
              </a:ext>
            </a:extLst>
          </p:cNvPr>
          <p:cNvSpPr>
            <a:spLocks noGrp="1"/>
          </p:cNvSpPr>
          <p:nvPr>
            <p:ph sz="half" idx="1"/>
          </p:nvPr>
        </p:nvSpPr>
        <p:spPr/>
        <p:txBody>
          <a:bodyPr>
            <a:normAutofit lnSpcReduction="10000"/>
          </a:bodyPr>
          <a:lstStyle/>
          <a:p>
            <a:r>
              <a:rPr lang="en-US" dirty="0"/>
              <a:t>I think, I feel, I believe, in my opinion, etc.</a:t>
            </a:r>
          </a:p>
          <a:p>
            <a:r>
              <a:rPr lang="en-US" dirty="0"/>
              <a:t>as you can see</a:t>
            </a:r>
          </a:p>
          <a:p>
            <a:r>
              <a:rPr lang="en-US" dirty="0"/>
              <a:t>in conclusion, to conclude, in summarization, to summarize, etc.</a:t>
            </a:r>
          </a:p>
          <a:p>
            <a:r>
              <a:rPr lang="en-US" dirty="0"/>
              <a:t>to begin, to end, etc.</a:t>
            </a:r>
          </a:p>
          <a:p>
            <a:pPr lvl="0"/>
            <a:r>
              <a:rPr lang="en-US" dirty="0"/>
              <a:t>quite, very, extremely, basically, essentially, totally, completely</a:t>
            </a:r>
          </a:p>
          <a:p>
            <a:r>
              <a:rPr lang="en-US" dirty="0"/>
              <a:t>there is, there are</a:t>
            </a:r>
          </a:p>
          <a:p>
            <a:endParaRPr lang="en-US" dirty="0"/>
          </a:p>
          <a:p>
            <a:endParaRPr lang="en-US" dirty="0"/>
          </a:p>
        </p:txBody>
      </p:sp>
      <p:sp>
        <p:nvSpPr>
          <p:cNvPr id="4" name="Content Placeholder 3">
            <a:extLst>
              <a:ext uri="{FF2B5EF4-FFF2-40B4-BE49-F238E27FC236}">
                <a16:creationId xmlns:a16="http://schemas.microsoft.com/office/drawing/2014/main" id="{9AC1D8AE-2D29-4D01-9EDE-276270A8592F}"/>
              </a:ext>
            </a:extLst>
          </p:cNvPr>
          <p:cNvSpPr>
            <a:spLocks noGrp="1"/>
          </p:cNvSpPr>
          <p:nvPr>
            <p:ph sz="half" idx="2"/>
          </p:nvPr>
        </p:nvSpPr>
        <p:spPr/>
        <p:txBody>
          <a:bodyPr>
            <a:normAutofit lnSpcReduction="10000"/>
          </a:bodyPr>
          <a:lstStyle/>
          <a:p>
            <a:pPr lvl="0"/>
            <a:r>
              <a:rPr lang="en-US" dirty="0"/>
              <a:t>it can be seen that</a:t>
            </a:r>
          </a:p>
          <a:p>
            <a:pPr lvl="0"/>
            <a:r>
              <a:rPr lang="en-US" dirty="0"/>
              <a:t>it has been indicated that</a:t>
            </a:r>
          </a:p>
          <a:p>
            <a:pPr lvl="0"/>
            <a:r>
              <a:rPr lang="en-US" dirty="0"/>
              <a:t>it should be remembered that</a:t>
            </a:r>
          </a:p>
          <a:p>
            <a:pPr lvl="0"/>
            <a:r>
              <a:rPr lang="en-US" dirty="0"/>
              <a:t>it should be noted that</a:t>
            </a:r>
          </a:p>
          <a:p>
            <a:pPr lvl="0"/>
            <a:r>
              <a:rPr lang="en-US" dirty="0"/>
              <a:t>it is imperative that</a:t>
            </a:r>
          </a:p>
          <a:p>
            <a:pPr lvl="0"/>
            <a:r>
              <a:rPr lang="en-US" dirty="0"/>
              <a:t>as previously mentioned</a:t>
            </a:r>
          </a:p>
          <a:p>
            <a:r>
              <a:rPr lang="en-US" dirty="0"/>
              <a:t>is why, is because, is that, is what, </a:t>
            </a:r>
            <a:r>
              <a:rPr lang="en-US" dirty="0" err="1"/>
              <a:t>etc</a:t>
            </a:r>
            <a:endParaRPr lang="en-US" dirty="0"/>
          </a:p>
        </p:txBody>
      </p:sp>
    </p:spTree>
    <p:extLst>
      <p:ext uri="{BB962C8B-B14F-4D97-AF65-F5344CB8AC3E}">
        <p14:creationId xmlns:p14="http://schemas.microsoft.com/office/powerpoint/2010/main" val="21689891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826680"/>
            <a:ext cx="9833548" cy="1325563"/>
          </a:xfrm>
        </p:spPr>
        <p:txBody>
          <a:bodyPr>
            <a:normAutofit/>
          </a:bodyPr>
          <a:lstStyle/>
          <a:p>
            <a:pPr algn="ctr"/>
            <a:r>
              <a:rPr lang="en-US" sz="4000">
                <a:solidFill>
                  <a:srgbClr val="FFFFFF"/>
                </a:solidFill>
              </a:rPr>
              <a:t>GRE ISSUE TOPIC PLANNING	</a:t>
            </a:r>
          </a:p>
        </p:txBody>
      </p:sp>
      <p:sp>
        <p:nvSpPr>
          <p:cNvPr id="3" name="Content Placeholder 2"/>
          <p:cNvSpPr>
            <a:spLocks noGrp="1"/>
          </p:cNvSpPr>
          <p:nvPr>
            <p:ph idx="1"/>
          </p:nvPr>
        </p:nvSpPr>
        <p:spPr>
          <a:xfrm>
            <a:off x="1179226" y="2631989"/>
            <a:ext cx="9833548" cy="3892379"/>
          </a:xfrm>
        </p:spPr>
        <p:txBody>
          <a:bodyPr>
            <a:normAutofit/>
          </a:bodyPr>
          <a:lstStyle/>
          <a:p>
            <a:pPr marL="0" indent="0">
              <a:buNone/>
            </a:pPr>
            <a:r>
              <a:rPr lang="en-US" dirty="0">
                <a:solidFill>
                  <a:srgbClr val="000000"/>
                </a:solidFill>
              </a:rPr>
              <a:t>Given the task, try planning via the following categories:</a:t>
            </a:r>
          </a:p>
          <a:p>
            <a:pPr marL="0" indent="0">
              <a:buNone/>
            </a:pPr>
            <a:r>
              <a:rPr lang="en-US" dirty="0">
                <a:solidFill>
                  <a:srgbClr val="000000"/>
                </a:solidFill>
                <a:effectLst>
                  <a:outerShdw blurRad="38100" dist="38100" dir="2700000" algn="tl">
                    <a:srgbClr val="000000">
                      <a:alpha val="43137"/>
                    </a:srgbClr>
                  </a:outerShdw>
                </a:effectLst>
              </a:rPr>
              <a:t>AGREE</a:t>
            </a:r>
            <a:r>
              <a:rPr lang="en-US" dirty="0">
                <a:solidFill>
                  <a:srgbClr val="000000"/>
                </a:solidFill>
              </a:rPr>
              <a:t> (using technology decreases our ability to think for ourselves to solve problems)</a:t>
            </a:r>
          </a:p>
          <a:p>
            <a:pPr marL="0" indent="0">
              <a:buNone/>
            </a:pPr>
            <a:endParaRPr lang="en-US" dirty="0">
              <a:solidFill>
                <a:srgbClr val="000000"/>
              </a:solidFill>
            </a:endParaRPr>
          </a:p>
          <a:p>
            <a:pPr marL="0" indent="0">
              <a:buNone/>
            </a:pPr>
            <a:r>
              <a:rPr lang="en-US" dirty="0">
                <a:solidFill>
                  <a:srgbClr val="000000"/>
                </a:solidFill>
                <a:effectLst>
                  <a:outerShdw blurRad="38100" dist="38100" dir="2700000" algn="tl">
                    <a:srgbClr val="000000">
                      <a:alpha val="43137"/>
                    </a:srgbClr>
                  </a:outerShdw>
                </a:effectLst>
              </a:rPr>
              <a:t>DISAGREE</a:t>
            </a:r>
            <a:r>
              <a:rPr lang="en-US" dirty="0">
                <a:solidFill>
                  <a:srgbClr val="000000"/>
                </a:solidFill>
              </a:rPr>
              <a:t> (using technology requires and improves our ability to think for ourselves)</a:t>
            </a:r>
          </a:p>
          <a:p>
            <a:pPr marL="0" indent="0">
              <a:buNone/>
            </a:pPr>
            <a:endParaRPr lang="en-US" dirty="0">
              <a:solidFill>
                <a:srgbClr val="000000"/>
              </a:solidFill>
            </a:endParaRPr>
          </a:p>
          <a:p>
            <a:pPr marL="0" indent="0">
              <a:buNone/>
            </a:pPr>
            <a:r>
              <a:rPr lang="en-US" dirty="0">
                <a:solidFill>
                  <a:srgbClr val="000000"/>
                </a:solidFill>
                <a:effectLst>
                  <a:outerShdw blurRad="38100" dist="38100" dir="2700000" algn="tl">
                    <a:srgbClr val="000000">
                      <a:alpha val="43137"/>
                    </a:srgbClr>
                  </a:outerShdw>
                </a:effectLst>
              </a:rPr>
              <a:t>MIDDLE GROUND </a:t>
            </a:r>
            <a:r>
              <a:rPr lang="en-US" dirty="0">
                <a:solidFill>
                  <a:srgbClr val="000000"/>
                </a:solidFill>
              </a:rPr>
              <a:t>(might or might not hold true)</a:t>
            </a:r>
          </a:p>
          <a:p>
            <a:pPr marL="0" indent="0">
              <a:buNone/>
            </a:pPr>
            <a:endParaRPr lang="en-US" dirty="0">
              <a:solidFill>
                <a:srgbClr val="000000"/>
              </a:solidFill>
            </a:endParaRPr>
          </a:p>
        </p:txBody>
      </p:sp>
    </p:spTree>
    <p:extLst>
      <p:ext uri="{BB962C8B-B14F-4D97-AF65-F5344CB8AC3E}">
        <p14:creationId xmlns:p14="http://schemas.microsoft.com/office/powerpoint/2010/main" val="29439320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CDEE2-1EB4-4840-9EA5-39D98C531BFF}"/>
              </a:ext>
            </a:extLst>
          </p:cNvPr>
          <p:cNvSpPr>
            <a:spLocks noGrp="1"/>
          </p:cNvSpPr>
          <p:nvPr>
            <p:ph type="title"/>
          </p:nvPr>
        </p:nvSpPr>
        <p:spPr>
          <a:xfrm>
            <a:off x="838200" y="365125"/>
            <a:ext cx="10515600" cy="581359"/>
          </a:xfrm>
        </p:spPr>
        <p:txBody>
          <a:bodyPr>
            <a:normAutofit fontScale="90000"/>
          </a:bodyPr>
          <a:lstStyle/>
          <a:p>
            <a:pPr algn="ctr"/>
            <a:r>
              <a:rPr lang="en-US" b="1" dirty="0">
                <a:solidFill>
                  <a:srgbClr val="FF0000"/>
                </a:solidFill>
                <a:effectLst>
                  <a:outerShdw blurRad="38100" dist="38100" dir="2700000" algn="tl">
                    <a:srgbClr val="000000">
                      <a:alpha val="43137"/>
                    </a:srgbClr>
                  </a:outerShdw>
                </a:effectLst>
              </a:rPr>
              <a:t>Suggested brainstorming format</a:t>
            </a:r>
          </a:p>
        </p:txBody>
      </p:sp>
      <p:sp>
        <p:nvSpPr>
          <p:cNvPr id="3" name="Content Placeholder 2">
            <a:extLst>
              <a:ext uri="{FF2B5EF4-FFF2-40B4-BE49-F238E27FC236}">
                <a16:creationId xmlns:a16="http://schemas.microsoft.com/office/drawing/2014/main" id="{D7F134F3-A2A7-4D15-8C55-2BDF0A5222E1}"/>
              </a:ext>
            </a:extLst>
          </p:cNvPr>
          <p:cNvSpPr>
            <a:spLocks noGrp="1"/>
          </p:cNvSpPr>
          <p:nvPr>
            <p:ph idx="1"/>
          </p:nvPr>
        </p:nvSpPr>
        <p:spPr>
          <a:xfrm>
            <a:off x="838200" y="1062681"/>
            <a:ext cx="10515600" cy="5114282"/>
          </a:xfrm>
        </p:spPr>
        <p:txBody>
          <a:bodyPr/>
          <a:lstStyle/>
          <a:p>
            <a:pPr marL="0" indent="0">
              <a:buNone/>
            </a:pPr>
            <a:r>
              <a:rPr lang="en-US" u="sng" dirty="0"/>
              <a:t>AGREE</a:t>
            </a:r>
            <a:r>
              <a:rPr lang="en-US" dirty="0"/>
              <a:t>			     </a:t>
            </a:r>
            <a:r>
              <a:rPr lang="en-US" u="sng" dirty="0"/>
              <a:t>DISAGREE</a:t>
            </a:r>
            <a:r>
              <a:rPr lang="en-US" dirty="0"/>
              <a:t>		 </a:t>
            </a:r>
            <a:r>
              <a:rPr lang="en-US" u="sng" dirty="0"/>
              <a:t>MAYBE, MAYBE NOT</a:t>
            </a:r>
          </a:p>
          <a:p>
            <a:pPr marL="0" indent="0">
              <a:buNone/>
            </a:pPr>
            <a:r>
              <a:rPr lang="en-US" dirty="0"/>
              <a:t>calculators			     online tutorials		 text messaging													 					</a:t>
            </a:r>
          </a:p>
        </p:txBody>
      </p:sp>
    </p:spTree>
    <p:extLst>
      <p:ext uri="{BB962C8B-B14F-4D97-AF65-F5344CB8AC3E}">
        <p14:creationId xmlns:p14="http://schemas.microsoft.com/office/powerpoint/2010/main" val="13185114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826680"/>
            <a:ext cx="9833548" cy="1325563"/>
          </a:xfrm>
        </p:spPr>
        <p:txBody>
          <a:bodyPr>
            <a:normAutofit/>
          </a:bodyPr>
          <a:lstStyle/>
          <a:p>
            <a:pPr algn="ctr"/>
            <a:r>
              <a:rPr lang="en-US" sz="4000">
                <a:solidFill>
                  <a:srgbClr val="FFFFFF"/>
                </a:solidFill>
              </a:rPr>
              <a:t>GRE ARGUMENT TERMS	</a:t>
            </a:r>
          </a:p>
        </p:txBody>
      </p:sp>
      <p:sp>
        <p:nvSpPr>
          <p:cNvPr id="3" name="Content Placeholder 2"/>
          <p:cNvSpPr>
            <a:spLocks noGrp="1"/>
          </p:cNvSpPr>
          <p:nvPr>
            <p:ph idx="1"/>
          </p:nvPr>
        </p:nvSpPr>
        <p:spPr>
          <a:xfrm>
            <a:off x="259491" y="2570205"/>
            <a:ext cx="11701849" cy="4028303"/>
          </a:xfrm>
        </p:spPr>
        <p:txBody>
          <a:bodyPr>
            <a:noAutofit/>
          </a:bodyPr>
          <a:lstStyle/>
          <a:p>
            <a:pPr marL="0" indent="0">
              <a:buNone/>
            </a:pPr>
            <a:r>
              <a:rPr lang="en-US" dirty="0">
                <a:solidFill>
                  <a:srgbClr val="000000"/>
                </a:solidFill>
              </a:rPr>
              <a:t>The old test directions </a:t>
            </a:r>
            <a:r>
              <a:rPr lang="en-US" u="sng" dirty="0">
                <a:solidFill>
                  <a:srgbClr val="000000"/>
                </a:solidFill>
              </a:rPr>
              <a:t>always</a:t>
            </a:r>
            <a:r>
              <a:rPr lang="en-US" dirty="0">
                <a:solidFill>
                  <a:srgbClr val="000000"/>
                </a:solidFill>
              </a:rPr>
              <a:t> suggested three categories:</a:t>
            </a:r>
          </a:p>
          <a:p>
            <a:pPr marL="0" indent="0">
              <a:buNone/>
            </a:pPr>
            <a:r>
              <a:rPr lang="en-US" dirty="0">
                <a:solidFill>
                  <a:srgbClr val="000000"/>
                </a:solidFill>
              </a:rPr>
              <a:t>Discuss how well reasoned you find this argument. In your discussion be sure to analyze the line of reasoning and the use of evidence in the argument. For example, you may need to consider </a:t>
            </a:r>
            <a:r>
              <a:rPr lang="en-US" dirty="0">
                <a:solidFill>
                  <a:srgbClr val="FF0000"/>
                </a:solidFill>
                <a:effectLst>
                  <a:outerShdw blurRad="38100" dist="38100" dir="2700000" algn="tl">
                    <a:srgbClr val="000000">
                      <a:alpha val="43137"/>
                    </a:srgbClr>
                  </a:outerShdw>
                </a:effectLst>
              </a:rPr>
              <a:t>(1)what questionable assumptions </a:t>
            </a:r>
            <a:r>
              <a:rPr lang="en-US" dirty="0">
                <a:solidFill>
                  <a:srgbClr val="000000"/>
                </a:solidFill>
              </a:rPr>
              <a:t>underlie the thinking and </a:t>
            </a:r>
            <a:r>
              <a:rPr lang="en-US" dirty="0">
                <a:solidFill>
                  <a:srgbClr val="FF0000"/>
                </a:solidFill>
                <a:effectLst>
                  <a:outerShdw blurRad="38100" dist="38100" dir="2700000" algn="tl">
                    <a:srgbClr val="000000">
                      <a:alpha val="43137"/>
                    </a:srgbClr>
                  </a:outerShdw>
                </a:effectLst>
              </a:rPr>
              <a:t>(2)what alternative explanations or counterexamples might weaken the conclusion.</a:t>
            </a:r>
            <a:r>
              <a:rPr lang="en-US" dirty="0">
                <a:solidFill>
                  <a:srgbClr val="FF0000"/>
                </a:solidFill>
              </a:rPr>
              <a:t> </a:t>
            </a:r>
            <a:r>
              <a:rPr lang="en-US" dirty="0">
                <a:solidFill>
                  <a:srgbClr val="000000"/>
                </a:solidFill>
              </a:rPr>
              <a:t>You can also discuss </a:t>
            </a:r>
            <a:r>
              <a:rPr lang="en-US" dirty="0">
                <a:solidFill>
                  <a:srgbClr val="000000"/>
                </a:solidFill>
                <a:effectLst>
                  <a:outerShdw blurRad="38100" dist="38100" dir="2700000" algn="tl">
                    <a:srgbClr val="000000">
                      <a:alpha val="43137"/>
                    </a:srgbClr>
                  </a:outerShdw>
                </a:effectLst>
              </a:rPr>
              <a:t>(</a:t>
            </a:r>
            <a:r>
              <a:rPr lang="en-US" dirty="0">
                <a:solidFill>
                  <a:srgbClr val="FF0000"/>
                </a:solidFill>
                <a:effectLst>
                  <a:outerShdw blurRad="38100" dist="38100" dir="2700000" algn="tl">
                    <a:srgbClr val="000000">
                      <a:alpha val="43137"/>
                    </a:srgbClr>
                  </a:outerShdw>
                </a:effectLst>
              </a:rPr>
              <a:t>3)what sort of evidence would strengthen or refute the argument, </a:t>
            </a:r>
            <a:r>
              <a:rPr lang="en-US" dirty="0">
                <a:solidFill>
                  <a:srgbClr val="000000"/>
                </a:solidFill>
              </a:rPr>
              <a:t>what changes in the argument would make it more logically sound, and what, if anything, would help you better evaluate its conclusion.</a:t>
            </a:r>
          </a:p>
        </p:txBody>
      </p:sp>
    </p:spTree>
    <p:extLst>
      <p:ext uri="{BB962C8B-B14F-4D97-AF65-F5344CB8AC3E}">
        <p14:creationId xmlns:p14="http://schemas.microsoft.com/office/powerpoint/2010/main" val="27880076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826680"/>
            <a:ext cx="9833548" cy="1325563"/>
          </a:xfrm>
        </p:spPr>
        <p:txBody>
          <a:bodyPr>
            <a:normAutofit/>
          </a:bodyPr>
          <a:lstStyle/>
          <a:p>
            <a:pPr algn="ctr"/>
            <a:r>
              <a:rPr lang="en-US" sz="4000">
                <a:solidFill>
                  <a:srgbClr val="FFFFFF"/>
                </a:solidFill>
              </a:rPr>
              <a:t>GRE ARGUMENT TERMS	</a:t>
            </a:r>
          </a:p>
        </p:txBody>
      </p:sp>
      <p:sp>
        <p:nvSpPr>
          <p:cNvPr id="3" name="Content Placeholder 2"/>
          <p:cNvSpPr>
            <a:spLocks noGrp="1"/>
          </p:cNvSpPr>
          <p:nvPr>
            <p:ph idx="1"/>
          </p:nvPr>
        </p:nvSpPr>
        <p:spPr>
          <a:xfrm>
            <a:off x="506627" y="2753936"/>
            <a:ext cx="11219935" cy="3881642"/>
          </a:xfrm>
        </p:spPr>
        <p:txBody>
          <a:bodyPr>
            <a:noAutofit/>
          </a:bodyPr>
          <a:lstStyle/>
          <a:p>
            <a:r>
              <a:rPr lang="en-US" dirty="0">
                <a:solidFill>
                  <a:srgbClr val="000000"/>
                </a:solidFill>
              </a:rPr>
              <a:t>“what sort of evidence would strengthen or refute the argument” = </a:t>
            </a:r>
            <a:r>
              <a:rPr lang="en-US" dirty="0">
                <a:solidFill>
                  <a:srgbClr val="FF0000"/>
                </a:solidFill>
              </a:rPr>
              <a:t>questions you want answered, missing information</a:t>
            </a:r>
          </a:p>
          <a:p>
            <a:endParaRPr lang="en-US" dirty="0">
              <a:solidFill>
                <a:srgbClr val="000000"/>
              </a:solidFill>
            </a:endParaRPr>
          </a:p>
          <a:p>
            <a:r>
              <a:rPr lang="en-US" dirty="0">
                <a:solidFill>
                  <a:srgbClr val="000000"/>
                </a:solidFill>
              </a:rPr>
              <a:t>“what questionable assumptions underlie the thinking” = </a:t>
            </a:r>
            <a:r>
              <a:rPr lang="en-US" dirty="0">
                <a:solidFill>
                  <a:srgbClr val="FF0000"/>
                </a:solidFill>
              </a:rPr>
              <a:t>unreasonable or unwarranted assumptions in the logic</a:t>
            </a:r>
          </a:p>
          <a:p>
            <a:pPr marL="0" indent="0">
              <a:buNone/>
            </a:pPr>
            <a:r>
              <a:rPr lang="en-US" dirty="0">
                <a:solidFill>
                  <a:srgbClr val="000000"/>
                </a:solidFill>
              </a:rPr>
              <a:t> </a:t>
            </a:r>
          </a:p>
          <a:p>
            <a:r>
              <a:rPr lang="en-US" dirty="0">
                <a:solidFill>
                  <a:srgbClr val="000000"/>
                </a:solidFill>
              </a:rPr>
              <a:t> “what alternative explanations or counterexamples might weaken the conclusion” = </a:t>
            </a:r>
            <a:r>
              <a:rPr lang="en-US" dirty="0">
                <a:solidFill>
                  <a:srgbClr val="FF0000"/>
                </a:solidFill>
              </a:rPr>
              <a:t>ideas that refute the conclusion;</a:t>
            </a:r>
            <a:r>
              <a:rPr lang="en-US" dirty="0">
                <a:solidFill>
                  <a:srgbClr val="000000"/>
                </a:solidFill>
              </a:rPr>
              <a:t> ask “what if…” to help get ideas</a:t>
            </a:r>
          </a:p>
        </p:txBody>
      </p:sp>
    </p:spTree>
    <p:extLst>
      <p:ext uri="{BB962C8B-B14F-4D97-AF65-F5344CB8AC3E}">
        <p14:creationId xmlns:p14="http://schemas.microsoft.com/office/powerpoint/2010/main" val="36681006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0000"/>
                </a:solidFill>
                <a:effectLst>
                  <a:outerShdw blurRad="38100" dist="38100" dir="2700000" algn="tl">
                    <a:srgbClr val="000000">
                      <a:alpha val="43137"/>
                    </a:srgbClr>
                  </a:outerShdw>
                </a:effectLst>
              </a:rPr>
              <a:t>OTHER POSSIBLE FLAWS</a:t>
            </a:r>
          </a:p>
        </p:txBody>
      </p:sp>
      <p:graphicFrame>
        <p:nvGraphicFramePr>
          <p:cNvPr id="4" name="Content Placeholder 3"/>
          <p:cNvGraphicFramePr>
            <a:graphicFrameLocks noGrp="1"/>
          </p:cNvGraphicFramePr>
          <p:nvPr>
            <p:ph idx="1"/>
          </p:nvPr>
        </p:nvGraphicFramePr>
        <p:xfrm>
          <a:off x="1828800" y="1295400"/>
          <a:ext cx="8229600" cy="521716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3505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40">
                <a:tc>
                  <a:txBody>
                    <a:bodyPr/>
                    <a:lstStyle/>
                    <a:p>
                      <a:r>
                        <a:rPr lang="en-US" dirty="0"/>
                        <a:t>Term</a:t>
                      </a:r>
                    </a:p>
                  </a:txBody>
                  <a:tcPr/>
                </a:tc>
                <a:tc>
                  <a:txBody>
                    <a:bodyPr/>
                    <a:lstStyle/>
                    <a:p>
                      <a:r>
                        <a:rPr lang="en-US" dirty="0"/>
                        <a:t>Description</a:t>
                      </a:r>
                    </a:p>
                  </a:txBody>
                  <a:tcPr/>
                </a:tc>
                <a:tc>
                  <a:txBody>
                    <a:bodyPr/>
                    <a:lstStyle/>
                    <a:p>
                      <a:r>
                        <a:rPr lang="en-US" dirty="0"/>
                        <a:t>Inherent flaw(s)</a:t>
                      </a:r>
                    </a:p>
                  </a:txBody>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Extrapolation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Taking a specific detail or idea and overgeneralizing</a:t>
                      </a:r>
                      <a:r>
                        <a:rPr lang="en-US" baseline="0" dirty="0"/>
                        <a:t> from it</a:t>
                      </a:r>
                      <a:endParaRPr lang="en-US" dirty="0"/>
                    </a:p>
                  </a:txBody>
                  <a:tcPr/>
                </a:tc>
                <a:tc>
                  <a:txBody>
                    <a:bodyPr/>
                    <a:lstStyle/>
                    <a:p>
                      <a:r>
                        <a:rPr lang="en-US" dirty="0"/>
                        <a:t>Missing</a:t>
                      </a:r>
                      <a:r>
                        <a:rPr lang="en-US" baseline="0" dirty="0"/>
                        <a:t> information </a:t>
                      </a:r>
                    </a:p>
                    <a:p>
                      <a:r>
                        <a:rPr lang="en-US" baseline="0" dirty="0"/>
                        <a:t>Questionable assumptions</a:t>
                      </a:r>
                      <a:endParaRPr lang="en-US" dirty="0"/>
                    </a:p>
                  </a:txBody>
                  <a:tcPr/>
                </a:tc>
                <a:extLst>
                  <a:ext uri="{0D108BD9-81ED-4DB2-BD59-A6C34878D82A}">
                    <a16:rowId xmlns:a16="http://schemas.microsoft.com/office/drawing/2014/main" val="10001"/>
                  </a:ext>
                </a:extLst>
              </a:tr>
              <a:tr h="370840">
                <a:tc>
                  <a:txBody>
                    <a:bodyPr/>
                    <a:lstStyle/>
                    <a:p>
                      <a:r>
                        <a:rPr lang="en-US" dirty="0"/>
                        <a:t>Apples to Oranges</a:t>
                      </a:r>
                    </a:p>
                  </a:txBody>
                  <a:tcPr/>
                </a:tc>
                <a:tc>
                  <a:txBody>
                    <a:bodyPr/>
                    <a:lstStyle/>
                    <a:p>
                      <a:r>
                        <a:rPr lang="en-US" dirty="0"/>
                        <a:t>Comparing things that seem to have something in common but are quite distinct</a:t>
                      </a:r>
                    </a:p>
                  </a:txBody>
                  <a:tcPr/>
                </a:tc>
                <a:tc>
                  <a:txBody>
                    <a:bodyPr/>
                    <a:lstStyle/>
                    <a:p>
                      <a:r>
                        <a:rPr lang="en-US" baseline="0" dirty="0"/>
                        <a:t>Questionable </a:t>
                      </a:r>
                      <a:r>
                        <a:rPr lang="en-US" dirty="0"/>
                        <a:t>assumptions</a:t>
                      </a:r>
                    </a:p>
                    <a:p>
                      <a:r>
                        <a:rPr lang="en-US" dirty="0"/>
                        <a:t>Missing information</a:t>
                      </a:r>
                    </a:p>
                  </a:txBody>
                  <a:tcPr/>
                </a:tc>
                <a:extLst>
                  <a:ext uri="{0D108BD9-81ED-4DB2-BD59-A6C34878D82A}">
                    <a16:rowId xmlns:a16="http://schemas.microsoft.com/office/drawing/2014/main" val="10002"/>
                  </a:ext>
                </a:extLst>
              </a:tr>
              <a:tr h="370840">
                <a:tc>
                  <a:txBody>
                    <a:bodyPr/>
                    <a:lstStyle/>
                    <a:p>
                      <a:r>
                        <a:rPr lang="en-US" dirty="0"/>
                        <a:t>Trends</a:t>
                      </a:r>
                    </a:p>
                  </a:txBody>
                  <a:tcPr/>
                </a:tc>
                <a:tc>
                  <a:txBody>
                    <a:bodyPr/>
                    <a:lstStyle/>
                    <a:p>
                      <a:r>
                        <a:rPr lang="en-US" dirty="0"/>
                        <a:t>Expecting any results to continue without change</a:t>
                      </a:r>
                    </a:p>
                  </a:txBody>
                  <a:tcPr/>
                </a:tc>
                <a:tc>
                  <a:txBody>
                    <a:bodyPr/>
                    <a:lstStyle/>
                    <a:p>
                      <a:r>
                        <a:rPr lang="en-US" dirty="0"/>
                        <a:t>Ignores counterexamples or alternative explanations</a:t>
                      </a:r>
                    </a:p>
                    <a:p>
                      <a:r>
                        <a:rPr lang="en-US" baseline="0" dirty="0"/>
                        <a:t>Questionable</a:t>
                      </a:r>
                      <a:r>
                        <a:rPr lang="en-US" dirty="0"/>
                        <a:t> assumptions</a:t>
                      </a:r>
                    </a:p>
                  </a:txBody>
                  <a:tcPr/>
                </a:tc>
                <a:extLst>
                  <a:ext uri="{0D108BD9-81ED-4DB2-BD59-A6C34878D82A}">
                    <a16:rowId xmlns:a16="http://schemas.microsoft.com/office/drawing/2014/main" val="10003"/>
                  </a:ext>
                </a:extLst>
              </a:tr>
              <a:tr h="370840">
                <a:tc>
                  <a:txBody>
                    <a:bodyPr/>
                    <a:lstStyle/>
                    <a:p>
                      <a:r>
                        <a:rPr lang="en-US" dirty="0"/>
                        <a:t>Sole Factor</a:t>
                      </a:r>
                    </a:p>
                  </a:txBody>
                  <a:tcPr/>
                </a:tc>
                <a:tc>
                  <a:txBody>
                    <a:bodyPr/>
                    <a:lstStyle/>
                    <a:p>
                      <a:r>
                        <a:rPr lang="en-US" dirty="0"/>
                        <a:t>Thinking a</a:t>
                      </a:r>
                      <a:r>
                        <a:rPr lang="en-US" baseline="0" dirty="0"/>
                        <a:t> complex end was achieved by one single cause</a:t>
                      </a:r>
                      <a:endParaRPr lang="en-US" dirty="0"/>
                    </a:p>
                  </a:txBody>
                  <a:tcPr/>
                </a:tc>
                <a:tc>
                  <a:txBody>
                    <a:bodyPr/>
                    <a:lstStyle/>
                    <a:p>
                      <a:r>
                        <a:rPr lang="en-US" baseline="0" dirty="0"/>
                        <a:t>Questionable</a:t>
                      </a:r>
                      <a:r>
                        <a:rPr lang="en-US" dirty="0"/>
                        <a:t> assumptions</a:t>
                      </a:r>
                    </a:p>
                    <a:p>
                      <a:r>
                        <a:rPr lang="en-US" dirty="0"/>
                        <a:t>Missing information</a:t>
                      </a:r>
                    </a:p>
                    <a:p>
                      <a:r>
                        <a:rPr lang="en-US" dirty="0"/>
                        <a:t>Ignores alternative explanations</a:t>
                      </a:r>
                    </a:p>
                  </a:txBody>
                  <a:tcPr/>
                </a:tc>
                <a:extLst>
                  <a:ext uri="{0D108BD9-81ED-4DB2-BD59-A6C34878D82A}">
                    <a16:rowId xmlns:a16="http://schemas.microsoft.com/office/drawing/2014/main" val="10004"/>
                  </a:ext>
                </a:extLst>
              </a:tr>
              <a:tr h="370840">
                <a:tc>
                  <a:txBody>
                    <a:bodyPr/>
                    <a:lstStyle/>
                    <a:p>
                      <a:r>
                        <a:rPr lang="en-US" dirty="0"/>
                        <a:t>Weasel words</a:t>
                      </a:r>
                    </a:p>
                  </a:txBody>
                  <a:tcPr/>
                </a:tc>
                <a:tc>
                  <a:txBody>
                    <a:bodyPr/>
                    <a:lstStyle/>
                    <a:p>
                      <a:r>
                        <a:rPr lang="en-US" dirty="0"/>
                        <a:t>Phrases that create a specific</a:t>
                      </a:r>
                      <a:r>
                        <a:rPr lang="en-US" baseline="0" dirty="0"/>
                        <a:t> </a:t>
                      </a:r>
                      <a:r>
                        <a:rPr lang="en-US" dirty="0"/>
                        <a:t> impression are</a:t>
                      </a:r>
                      <a:r>
                        <a:rPr lang="en-US" baseline="0" dirty="0"/>
                        <a:t> actually </a:t>
                      </a:r>
                      <a:r>
                        <a:rPr lang="en-US" dirty="0"/>
                        <a:t>vague or ambiguous; the impression can be denied if challenged.</a:t>
                      </a:r>
                    </a:p>
                  </a:txBody>
                  <a:tcPr/>
                </a:tc>
                <a:tc>
                  <a:txBody>
                    <a:bodyPr/>
                    <a:lstStyle/>
                    <a:p>
                      <a:r>
                        <a:rPr lang="en-US" dirty="0"/>
                        <a:t>Missing information</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69410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E149D-5DAA-4537-8E0E-761C56C1188B}"/>
              </a:ext>
            </a:extLst>
          </p:cNvPr>
          <p:cNvSpPr>
            <a:spLocks noGrp="1"/>
          </p:cNvSpPr>
          <p:nvPr>
            <p:ph type="title"/>
          </p:nvPr>
        </p:nvSpPr>
        <p:spPr>
          <a:xfrm>
            <a:off x="838200" y="159027"/>
            <a:ext cx="10515600" cy="522010"/>
          </a:xfrm>
        </p:spPr>
        <p:txBody>
          <a:bodyPr>
            <a:normAutofit fontScale="90000"/>
          </a:bodyPr>
          <a:lstStyle/>
          <a:p>
            <a:pPr marL="0" marR="0" algn="ctr">
              <a:lnSpc>
                <a:spcPct val="115000"/>
              </a:lnSpc>
              <a:spcBef>
                <a:spcPts val="0"/>
              </a:spcBef>
              <a:spcAft>
                <a:spcPts val="1000"/>
              </a:spcAft>
            </a:pPr>
            <a:br>
              <a:rPr lang="en-US" sz="1800" b="1" dirty="0">
                <a:effectLst/>
                <a:latin typeface="Times New Roman" panose="02020603050405020304" pitchFamily="18" charset="0"/>
                <a:ea typeface="Times New Roman" panose="02020603050405020304" pitchFamily="18" charset="0"/>
              </a:rPr>
            </a:br>
            <a:br>
              <a:rPr lang="en-US" sz="1800" b="1" dirty="0">
                <a:effectLst/>
                <a:latin typeface="Times New Roman" panose="02020603050405020304" pitchFamily="18" charset="0"/>
                <a:ea typeface="Times New Roman" panose="02020603050405020304" pitchFamily="18" charset="0"/>
              </a:rPr>
            </a:br>
            <a:r>
              <a:rPr lang="en-US" sz="1800"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GRE </a:t>
            </a:r>
            <a:r>
              <a:rPr lang="en-US" sz="1800"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Argument </a:t>
            </a:r>
            <a:r>
              <a:rPr lang="en-US" sz="1800"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Essay Tasks (with approximate frequency)</a:t>
            </a:r>
            <a:br>
              <a:rPr lang="en-US" sz="1800"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br>
            <a:endParaRPr lang="en-US"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9228D4BF-92A5-4EEB-961C-09F7FA908935}"/>
              </a:ext>
            </a:extLst>
          </p:cNvPr>
          <p:cNvSpPr>
            <a:spLocks noGrp="1"/>
          </p:cNvSpPr>
          <p:nvPr>
            <p:ph idx="1"/>
          </p:nvPr>
        </p:nvSpPr>
        <p:spPr>
          <a:xfrm>
            <a:off x="516835" y="506896"/>
            <a:ext cx="11340547" cy="6192077"/>
          </a:xfrm>
        </p:spPr>
        <p:txBody>
          <a:bodyPr>
            <a:normAutofit fontScale="40000" lnSpcReduction="20000"/>
          </a:bodyPr>
          <a:lstStyle/>
          <a:p>
            <a:pPr marL="342900" marR="0" lvl="0" indent="-342900">
              <a:lnSpc>
                <a:spcPct val="115000"/>
              </a:lnSpc>
              <a:spcBef>
                <a:spcPts val="0"/>
              </a:spcBef>
              <a:spcAft>
                <a:spcPts val="1000"/>
              </a:spcAft>
              <a:buSzPts val="1000"/>
              <a:buFont typeface="+mj-lt"/>
              <a:buAutoNum type="arabicPeriod"/>
              <a:tabLst>
                <a:tab pos="457200" algn="l"/>
              </a:tabLst>
            </a:pPr>
            <a:r>
              <a:rPr lang="en-US" sz="3500" dirty="0">
                <a:effectLst/>
                <a:latin typeface="Times New Roman" panose="02020603050405020304" pitchFamily="18" charset="0"/>
                <a:ea typeface="Times New Roman" panose="02020603050405020304" pitchFamily="18" charset="0"/>
              </a:rPr>
              <a:t>Write a response in which you discuss what </a:t>
            </a:r>
            <a:r>
              <a:rPr lang="en-US" sz="3500" b="1" dirty="0">
                <a:effectLst/>
                <a:latin typeface="Times New Roman" panose="02020603050405020304" pitchFamily="18" charset="0"/>
                <a:ea typeface="Times New Roman" panose="02020603050405020304" pitchFamily="18" charset="0"/>
              </a:rPr>
              <a:t>specific evidence is needed</a:t>
            </a:r>
            <a:r>
              <a:rPr lang="en-US" sz="3500" dirty="0">
                <a:effectLst/>
                <a:latin typeface="Times New Roman" panose="02020603050405020304" pitchFamily="18" charset="0"/>
                <a:ea typeface="Times New Roman" panose="02020603050405020304" pitchFamily="18" charset="0"/>
              </a:rPr>
              <a:t> to evaluate the argument and explain how the evidence would weaken or strengthen the argument. (53) [missing info]</a:t>
            </a:r>
            <a:br>
              <a:rPr lang="en-US" sz="3500" dirty="0">
                <a:effectLst/>
                <a:latin typeface="Times New Roman" panose="02020603050405020304" pitchFamily="18" charset="0"/>
                <a:ea typeface="Times New Roman" panose="02020603050405020304" pitchFamily="18" charset="0"/>
              </a:rPr>
            </a:br>
            <a:endParaRPr lang="en-US" sz="3500" dirty="0">
              <a:effectLst/>
              <a:latin typeface="Times New Roman" panose="02020603050405020304" pitchFamily="18" charset="0"/>
              <a:ea typeface="Calibri" panose="020F0502020204030204" pitchFamily="34" charset="0"/>
            </a:endParaRPr>
          </a:p>
          <a:p>
            <a:pPr marL="342900" marR="0" lvl="0" indent="-342900">
              <a:lnSpc>
                <a:spcPct val="115000"/>
              </a:lnSpc>
              <a:spcBef>
                <a:spcPts val="0"/>
              </a:spcBef>
              <a:spcAft>
                <a:spcPts val="1000"/>
              </a:spcAft>
              <a:buSzPts val="1000"/>
              <a:buFont typeface="+mj-lt"/>
              <a:buAutoNum type="arabicPeriod"/>
              <a:tabLst>
                <a:tab pos="457200" algn="l"/>
              </a:tabLst>
            </a:pPr>
            <a:r>
              <a:rPr lang="en-US" sz="3500" dirty="0">
                <a:effectLst/>
                <a:latin typeface="Times New Roman" panose="02020603050405020304" pitchFamily="18" charset="0"/>
                <a:ea typeface="Times New Roman" panose="02020603050405020304" pitchFamily="18" charset="0"/>
              </a:rPr>
              <a:t>Write a response in which you examine the </a:t>
            </a:r>
            <a:r>
              <a:rPr lang="en-US" sz="3500" b="1" dirty="0">
                <a:effectLst/>
                <a:latin typeface="Times New Roman" panose="02020603050405020304" pitchFamily="18" charset="0"/>
                <a:ea typeface="Times New Roman" panose="02020603050405020304" pitchFamily="18" charset="0"/>
              </a:rPr>
              <a:t>stated and/or unstated assumptions</a:t>
            </a:r>
            <a:r>
              <a:rPr lang="en-US" sz="3500" dirty="0">
                <a:effectLst/>
                <a:latin typeface="Times New Roman" panose="02020603050405020304" pitchFamily="18" charset="0"/>
                <a:ea typeface="Times New Roman" panose="02020603050405020304" pitchFamily="18" charset="0"/>
              </a:rPr>
              <a:t> of the argument. Be sure to explain how the argument depends on these assumptions, and </a:t>
            </a:r>
            <a:r>
              <a:rPr lang="en-US" sz="3500" b="1" dirty="0">
                <a:effectLst/>
                <a:latin typeface="Times New Roman" panose="02020603050405020304" pitchFamily="18" charset="0"/>
                <a:ea typeface="Times New Roman" panose="02020603050405020304" pitchFamily="18" charset="0"/>
              </a:rPr>
              <a:t>what the implications are</a:t>
            </a:r>
            <a:r>
              <a:rPr lang="en-US" sz="3500" dirty="0">
                <a:effectLst/>
                <a:latin typeface="Times New Roman" panose="02020603050405020304" pitchFamily="18" charset="0"/>
                <a:ea typeface="Times New Roman" panose="02020603050405020304" pitchFamily="18" charset="0"/>
              </a:rPr>
              <a:t> for the argument if the assumptions prove unwarranted. (49) [unwarranted assumptions]</a:t>
            </a:r>
            <a:br>
              <a:rPr lang="en-US" sz="3500" dirty="0">
                <a:effectLst/>
                <a:latin typeface="Times New Roman" panose="02020603050405020304" pitchFamily="18" charset="0"/>
                <a:ea typeface="Times New Roman" panose="02020603050405020304" pitchFamily="18" charset="0"/>
              </a:rPr>
            </a:br>
            <a:endParaRPr lang="en-US" sz="3500" dirty="0">
              <a:effectLst/>
              <a:latin typeface="Times New Roman" panose="02020603050405020304" pitchFamily="18" charset="0"/>
              <a:ea typeface="Calibri" panose="020F0502020204030204" pitchFamily="34" charset="0"/>
            </a:endParaRPr>
          </a:p>
          <a:p>
            <a:pPr marL="342900" marR="0" lvl="0" indent="-342900">
              <a:lnSpc>
                <a:spcPct val="115000"/>
              </a:lnSpc>
              <a:spcBef>
                <a:spcPts val="0"/>
              </a:spcBef>
              <a:spcAft>
                <a:spcPts val="1000"/>
              </a:spcAft>
              <a:buSzPts val="1000"/>
              <a:buFont typeface="+mj-lt"/>
              <a:buAutoNum type="arabicPeriod"/>
              <a:tabLst>
                <a:tab pos="457200" algn="l"/>
              </a:tabLst>
            </a:pPr>
            <a:r>
              <a:rPr lang="en-US" sz="3500" dirty="0">
                <a:effectLst/>
                <a:latin typeface="Times New Roman" panose="02020603050405020304" pitchFamily="18" charset="0"/>
                <a:ea typeface="Times New Roman" panose="02020603050405020304" pitchFamily="18" charset="0"/>
              </a:rPr>
              <a:t>Write a response in which you discuss what </a:t>
            </a:r>
            <a:r>
              <a:rPr lang="en-US" sz="3500" b="1" dirty="0">
                <a:effectLst/>
                <a:latin typeface="Times New Roman" panose="02020603050405020304" pitchFamily="18" charset="0"/>
                <a:ea typeface="Times New Roman" panose="02020603050405020304" pitchFamily="18" charset="0"/>
              </a:rPr>
              <a:t>questions would need to be answered </a:t>
            </a:r>
            <a:r>
              <a:rPr lang="en-US" sz="3500" dirty="0">
                <a:effectLst/>
                <a:latin typeface="Times New Roman" panose="02020603050405020304" pitchFamily="18" charset="0"/>
                <a:ea typeface="Times New Roman" panose="02020603050405020304" pitchFamily="18" charset="0"/>
              </a:rPr>
              <a:t>in order to decide whether the </a:t>
            </a:r>
            <a:r>
              <a:rPr lang="en-US" sz="3500" b="1" dirty="0">
                <a:effectLst/>
                <a:latin typeface="Times New Roman" panose="02020603050405020304" pitchFamily="18" charset="0"/>
                <a:ea typeface="Times New Roman" panose="02020603050405020304" pitchFamily="18" charset="0"/>
              </a:rPr>
              <a:t>recommendation</a:t>
            </a:r>
            <a:r>
              <a:rPr lang="en-US" sz="3500" dirty="0">
                <a:effectLst/>
                <a:latin typeface="Times New Roman" panose="02020603050405020304" pitchFamily="18" charset="0"/>
                <a:ea typeface="Times New Roman" panose="02020603050405020304" pitchFamily="18" charset="0"/>
              </a:rPr>
              <a:t> and the argument on which it is based are </a:t>
            </a:r>
            <a:r>
              <a:rPr lang="en-US" sz="3500" b="1" dirty="0">
                <a:effectLst/>
                <a:latin typeface="Times New Roman" panose="02020603050405020304" pitchFamily="18" charset="0"/>
                <a:ea typeface="Times New Roman" panose="02020603050405020304" pitchFamily="18" charset="0"/>
              </a:rPr>
              <a:t>reasonable</a:t>
            </a:r>
            <a:r>
              <a:rPr lang="en-US" sz="3500" dirty="0">
                <a:effectLst/>
                <a:latin typeface="Times New Roman" panose="02020603050405020304" pitchFamily="18" charset="0"/>
                <a:ea typeface="Times New Roman" panose="02020603050405020304" pitchFamily="18" charset="0"/>
              </a:rPr>
              <a:t>. Be sure to explain how the answers to these questions would help to evaluate the recommendation. (25) [missing info]</a:t>
            </a:r>
            <a:br>
              <a:rPr lang="en-US" sz="3500" dirty="0">
                <a:effectLst/>
                <a:latin typeface="Times New Roman" panose="02020603050405020304" pitchFamily="18" charset="0"/>
                <a:ea typeface="Times New Roman" panose="02020603050405020304" pitchFamily="18" charset="0"/>
              </a:rPr>
            </a:br>
            <a:endParaRPr lang="en-US" sz="3500" dirty="0">
              <a:effectLst/>
              <a:latin typeface="Times New Roman" panose="02020603050405020304" pitchFamily="18" charset="0"/>
              <a:ea typeface="Calibri" panose="020F0502020204030204" pitchFamily="34" charset="0"/>
            </a:endParaRPr>
          </a:p>
          <a:p>
            <a:pPr marL="342900" marR="0" lvl="0" indent="-342900">
              <a:lnSpc>
                <a:spcPct val="115000"/>
              </a:lnSpc>
              <a:spcBef>
                <a:spcPts val="0"/>
              </a:spcBef>
              <a:spcAft>
                <a:spcPts val="1000"/>
              </a:spcAft>
              <a:buSzPts val="1000"/>
              <a:buFont typeface="+mj-lt"/>
              <a:buAutoNum type="arabicPeriod"/>
              <a:tabLst>
                <a:tab pos="457200" algn="l"/>
              </a:tabLst>
            </a:pPr>
            <a:r>
              <a:rPr lang="en-US" sz="3500" dirty="0">
                <a:effectLst/>
                <a:latin typeface="Times New Roman" panose="02020603050405020304" pitchFamily="18" charset="0"/>
                <a:ea typeface="Times New Roman" panose="02020603050405020304" pitchFamily="18" charset="0"/>
              </a:rPr>
              <a:t>Write a response in which you discuss what </a:t>
            </a:r>
            <a:r>
              <a:rPr lang="en-US" sz="3500" b="1" dirty="0">
                <a:effectLst/>
                <a:latin typeface="Times New Roman" panose="02020603050405020304" pitchFamily="18" charset="0"/>
                <a:ea typeface="Times New Roman" panose="02020603050405020304" pitchFamily="18" charset="0"/>
              </a:rPr>
              <a:t>questions would need to be answered </a:t>
            </a:r>
            <a:r>
              <a:rPr lang="en-US" sz="3500" dirty="0">
                <a:effectLst/>
                <a:latin typeface="Times New Roman" panose="02020603050405020304" pitchFamily="18" charset="0"/>
                <a:ea typeface="Times New Roman" panose="02020603050405020304" pitchFamily="18" charset="0"/>
              </a:rPr>
              <a:t>in order to decide whether the </a:t>
            </a:r>
            <a:r>
              <a:rPr lang="en-US" sz="3500" b="1" dirty="0">
                <a:effectLst/>
                <a:latin typeface="Times New Roman" panose="02020603050405020304" pitchFamily="18" charset="0"/>
                <a:ea typeface="Times New Roman" panose="02020603050405020304" pitchFamily="18" charset="0"/>
              </a:rPr>
              <a:t>advice</a:t>
            </a:r>
            <a:r>
              <a:rPr lang="en-US" sz="3500" dirty="0">
                <a:effectLst/>
                <a:latin typeface="Times New Roman" panose="02020603050405020304" pitchFamily="18" charset="0"/>
                <a:ea typeface="Times New Roman" panose="02020603050405020304" pitchFamily="18" charset="0"/>
              </a:rPr>
              <a:t> and the argument on which it is based are </a:t>
            </a:r>
            <a:r>
              <a:rPr lang="en-US" sz="3500" b="1" dirty="0">
                <a:effectLst/>
                <a:latin typeface="Times New Roman" panose="02020603050405020304" pitchFamily="18" charset="0"/>
                <a:ea typeface="Times New Roman" panose="02020603050405020304" pitchFamily="18" charset="0"/>
              </a:rPr>
              <a:t>reasonable</a:t>
            </a:r>
            <a:r>
              <a:rPr lang="en-US" sz="3500" dirty="0">
                <a:effectLst/>
                <a:latin typeface="Times New Roman" panose="02020603050405020304" pitchFamily="18" charset="0"/>
                <a:ea typeface="Times New Roman" panose="02020603050405020304" pitchFamily="18" charset="0"/>
              </a:rPr>
              <a:t>. Be sure to explain how the answers to these questions would help to evaluate the advice. (2) [missing info]</a:t>
            </a:r>
            <a:br>
              <a:rPr lang="en-US" sz="3500" dirty="0">
                <a:effectLst/>
                <a:latin typeface="Times New Roman" panose="02020603050405020304" pitchFamily="18" charset="0"/>
                <a:ea typeface="Times New Roman" panose="02020603050405020304" pitchFamily="18" charset="0"/>
              </a:rPr>
            </a:br>
            <a:endParaRPr lang="en-US" sz="3500" dirty="0">
              <a:effectLst/>
              <a:latin typeface="Times New Roman" panose="02020603050405020304" pitchFamily="18" charset="0"/>
              <a:ea typeface="Calibri" panose="020F0502020204030204" pitchFamily="34" charset="0"/>
            </a:endParaRPr>
          </a:p>
          <a:p>
            <a:pPr marL="342900" marR="0" lvl="0" indent="-342900">
              <a:lnSpc>
                <a:spcPct val="115000"/>
              </a:lnSpc>
              <a:spcBef>
                <a:spcPts val="0"/>
              </a:spcBef>
              <a:spcAft>
                <a:spcPts val="1000"/>
              </a:spcAft>
              <a:buSzPts val="1000"/>
              <a:buFont typeface="+mj-lt"/>
              <a:buAutoNum type="arabicPeriod"/>
              <a:tabLst>
                <a:tab pos="457200" algn="l"/>
              </a:tabLst>
            </a:pPr>
            <a:r>
              <a:rPr lang="en-US" sz="3500" dirty="0">
                <a:effectLst/>
                <a:latin typeface="Times New Roman" panose="02020603050405020304" pitchFamily="18" charset="0"/>
                <a:ea typeface="Times New Roman" panose="02020603050405020304" pitchFamily="18" charset="0"/>
              </a:rPr>
              <a:t>Write a response in which you discuss what </a:t>
            </a:r>
            <a:r>
              <a:rPr lang="en-US" sz="3500" b="1" dirty="0">
                <a:effectLst/>
                <a:latin typeface="Times New Roman" panose="02020603050405020304" pitchFamily="18" charset="0"/>
                <a:ea typeface="Times New Roman" panose="02020603050405020304" pitchFamily="18" charset="0"/>
              </a:rPr>
              <a:t>questions would need to be answered </a:t>
            </a:r>
            <a:r>
              <a:rPr lang="en-US" sz="3500" dirty="0">
                <a:effectLst/>
                <a:latin typeface="Times New Roman" panose="02020603050405020304" pitchFamily="18" charset="0"/>
                <a:ea typeface="Times New Roman" panose="02020603050405020304" pitchFamily="18" charset="0"/>
              </a:rPr>
              <a:t>in order to decide whether the </a:t>
            </a:r>
            <a:r>
              <a:rPr lang="en-US" sz="3500" b="1" dirty="0">
                <a:effectLst/>
                <a:latin typeface="Times New Roman" panose="02020603050405020304" pitchFamily="18" charset="0"/>
                <a:ea typeface="Times New Roman" panose="02020603050405020304" pitchFamily="18" charset="0"/>
              </a:rPr>
              <a:t>recommendation</a:t>
            </a:r>
            <a:r>
              <a:rPr lang="en-US" sz="3500" dirty="0">
                <a:effectLst/>
                <a:latin typeface="Times New Roman" panose="02020603050405020304" pitchFamily="18" charset="0"/>
                <a:ea typeface="Times New Roman" panose="02020603050405020304" pitchFamily="18" charset="0"/>
              </a:rPr>
              <a:t> is </a:t>
            </a:r>
            <a:r>
              <a:rPr lang="en-US" sz="3500" b="1" dirty="0">
                <a:effectLst/>
                <a:latin typeface="Times New Roman" panose="02020603050405020304" pitchFamily="18" charset="0"/>
                <a:ea typeface="Times New Roman" panose="02020603050405020304" pitchFamily="18" charset="0"/>
              </a:rPr>
              <a:t>likely to have</a:t>
            </a:r>
            <a:r>
              <a:rPr lang="en-US" sz="3500" dirty="0">
                <a:effectLst/>
                <a:latin typeface="Times New Roman" panose="02020603050405020304" pitchFamily="18" charset="0"/>
                <a:ea typeface="Times New Roman" panose="02020603050405020304" pitchFamily="18" charset="0"/>
              </a:rPr>
              <a:t> the </a:t>
            </a:r>
            <a:r>
              <a:rPr lang="en-US" sz="3500" b="1" dirty="0">
                <a:effectLst/>
                <a:latin typeface="Times New Roman" panose="02020603050405020304" pitchFamily="18" charset="0"/>
                <a:ea typeface="Times New Roman" panose="02020603050405020304" pitchFamily="18" charset="0"/>
              </a:rPr>
              <a:t>predicted result</a:t>
            </a:r>
            <a:r>
              <a:rPr lang="en-US" sz="3500" dirty="0">
                <a:effectLst/>
                <a:latin typeface="Times New Roman" panose="02020603050405020304" pitchFamily="18" charset="0"/>
                <a:ea typeface="Times New Roman" panose="02020603050405020304" pitchFamily="18" charset="0"/>
              </a:rPr>
              <a:t>. Be sure to explain how the answers to these questions would help to evaluate the recommendation. (18) [missing info]</a:t>
            </a:r>
            <a:br>
              <a:rPr lang="en-US" sz="3500" dirty="0">
                <a:effectLst/>
                <a:latin typeface="Times New Roman" panose="02020603050405020304" pitchFamily="18" charset="0"/>
                <a:ea typeface="Times New Roman" panose="02020603050405020304" pitchFamily="18" charset="0"/>
              </a:rPr>
            </a:br>
            <a:endParaRPr lang="en-US" sz="3500" dirty="0">
              <a:effectLst/>
              <a:latin typeface="Times New Roman" panose="02020603050405020304" pitchFamily="18" charset="0"/>
              <a:ea typeface="Calibri" panose="020F0502020204030204" pitchFamily="34" charset="0"/>
            </a:endParaRPr>
          </a:p>
          <a:p>
            <a:pPr marL="342900" marR="0" lvl="0" indent="-342900">
              <a:lnSpc>
                <a:spcPct val="115000"/>
              </a:lnSpc>
              <a:spcBef>
                <a:spcPts val="0"/>
              </a:spcBef>
              <a:spcAft>
                <a:spcPts val="1000"/>
              </a:spcAft>
              <a:buSzPts val="1000"/>
              <a:buFont typeface="+mj-lt"/>
              <a:buAutoNum type="arabicPeriod"/>
              <a:tabLst>
                <a:tab pos="457200" algn="l"/>
              </a:tabLst>
            </a:pPr>
            <a:r>
              <a:rPr lang="en-US" sz="3500" dirty="0">
                <a:effectLst/>
                <a:latin typeface="Times New Roman" panose="02020603050405020304" pitchFamily="18" charset="0"/>
                <a:ea typeface="Times New Roman" panose="02020603050405020304" pitchFamily="18" charset="0"/>
              </a:rPr>
              <a:t>Write a response in which you discuss what </a:t>
            </a:r>
            <a:r>
              <a:rPr lang="en-US" sz="3500" b="1" dirty="0">
                <a:effectLst/>
                <a:latin typeface="Times New Roman" panose="02020603050405020304" pitchFamily="18" charset="0"/>
                <a:ea typeface="Times New Roman" panose="02020603050405020304" pitchFamily="18" charset="0"/>
              </a:rPr>
              <a:t>questions would need to be answered </a:t>
            </a:r>
            <a:r>
              <a:rPr lang="en-US" sz="3500" dirty="0">
                <a:effectLst/>
                <a:latin typeface="Times New Roman" panose="02020603050405020304" pitchFamily="18" charset="0"/>
                <a:ea typeface="Times New Roman" panose="02020603050405020304" pitchFamily="18" charset="0"/>
              </a:rPr>
              <a:t>in order to decide whether the </a:t>
            </a:r>
            <a:r>
              <a:rPr lang="en-US" sz="3500" b="1" dirty="0">
                <a:effectLst/>
                <a:latin typeface="Times New Roman" panose="02020603050405020304" pitchFamily="18" charset="0"/>
                <a:ea typeface="Times New Roman" panose="02020603050405020304" pitchFamily="18" charset="0"/>
              </a:rPr>
              <a:t>prediction</a:t>
            </a:r>
            <a:r>
              <a:rPr lang="en-US" sz="3500" dirty="0">
                <a:effectLst/>
                <a:latin typeface="Times New Roman" panose="02020603050405020304" pitchFamily="18" charset="0"/>
                <a:ea typeface="Times New Roman" panose="02020603050405020304" pitchFamily="18" charset="0"/>
              </a:rPr>
              <a:t> and the argument on which it is based are </a:t>
            </a:r>
            <a:r>
              <a:rPr lang="en-US" sz="3500" b="1" dirty="0">
                <a:effectLst/>
                <a:latin typeface="Times New Roman" panose="02020603050405020304" pitchFamily="18" charset="0"/>
                <a:ea typeface="Times New Roman" panose="02020603050405020304" pitchFamily="18" charset="0"/>
              </a:rPr>
              <a:t>reasonable</a:t>
            </a:r>
            <a:r>
              <a:rPr lang="en-US" sz="3500" dirty="0">
                <a:effectLst/>
                <a:latin typeface="Times New Roman" panose="02020603050405020304" pitchFamily="18" charset="0"/>
                <a:ea typeface="Times New Roman" panose="02020603050405020304" pitchFamily="18" charset="0"/>
              </a:rPr>
              <a:t>. Be sure to explain how the answers to these questions would help to evaluate the prediction. (15) [missing info]</a:t>
            </a:r>
            <a:br>
              <a:rPr lang="en-US" sz="3500" dirty="0">
                <a:effectLst/>
                <a:latin typeface="Times New Roman" panose="02020603050405020304" pitchFamily="18" charset="0"/>
                <a:ea typeface="Times New Roman" panose="02020603050405020304" pitchFamily="18" charset="0"/>
              </a:rPr>
            </a:br>
            <a:endParaRPr lang="en-US" sz="3500" dirty="0">
              <a:effectLst/>
              <a:latin typeface="Times New Roman" panose="02020603050405020304" pitchFamily="18" charset="0"/>
              <a:ea typeface="Calibri" panose="020F0502020204030204" pitchFamily="34" charset="0"/>
            </a:endParaRPr>
          </a:p>
          <a:p>
            <a:pPr marL="342900" marR="0" lvl="0" indent="-342900">
              <a:lnSpc>
                <a:spcPct val="115000"/>
              </a:lnSpc>
              <a:spcBef>
                <a:spcPts val="0"/>
              </a:spcBef>
              <a:spcAft>
                <a:spcPts val="1000"/>
              </a:spcAft>
              <a:buSzPts val="1000"/>
              <a:buFont typeface="+mj-lt"/>
              <a:buAutoNum type="arabicPeriod"/>
              <a:tabLst>
                <a:tab pos="457200" algn="l"/>
              </a:tabLst>
            </a:pPr>
            <a:r>
              <a:rPr lang="en-US" sz="3500" dirty="0">
                <a:effectLst/>
                <a:latin typeface="Times New Roman" panose="02020603050405020304" pitchFamily="18" charset="0"/>
                <a:ea typeface="Times New Roman" panose="02020603050405020304" pitchFamily="18" charset="0"/>
              </a:rPr>
              <a:t>Write a response in which you discuss one or more </a:t>
            </a:r>
            <a:r>
              <a:rPr lang="en-US" sz="3500" b="1" dirty="0">
                <a:effectLst/>
                <a:latin typeface="Times New Roman" panose="02020603050405020304" pitchFamily="18" charset="0"/>
                <a:ea typeface="Times New Roman" panose="02020603050405020304" pitchFamily="18" charset="0"/>
              </a:rPr>
              <a:t>alternative explanations</a:t>
            </a:r>
            <a:r>
              <a:rPr lang="en-US" sz="3500" dirty="0">
                <a:effectLst/>
                <a:latin typeface="Times New Roman" panose="02020603050405020304" pitchFamily="18" charset="0"/>
                <a:ea typeface="Times New Roman" panose="02020603050405020304" pitchFamily="18" charset="0"/>
              </a:rPr>
              <a:t> that could rival the proposed explanation and explain </a:t>
            </a:r>
            <a:r>
              <a:rPr lang="en-US" sz="3500" b="1" dirty="0">
                <a:effectLst/>
                <a:latin typeface="Times New Roman" panose="02020603050405020304" pitchFamily="18" charset="0"/>
                <a:ea typeface="Times New Roman" panose="02020603050405020304" pitchFamily="18" charset="0"/>
              </a:rPr>
              <a:t>how your explanation(s)</a:t>
            </a:r>
            <a:r>
              <a:rPr lang="en-US" sz="3500" dirty="0">
                <a:effectLst/>
                <a:latin typeface="Times New Roman" panose="02020603050405020304" pitchFamily="18" charset="0"/>
                <a:ea typeface="Times New Roman" panose="02020603050405020304" pitchFamily="18" charset="0"/>
              </a:rPr>
              <a:t> can </a:t>
            </a:r>
            <a:r>
              <a:rPr lang="en-US" sz="3500" b="1" dirty="0">
                <a:effectLst/>
                <a:latin typeface="Times New Roman" panose="02020603050405020304" pitchFamily="18" charset="0"/>
                <a:ea typeface="Times New Roman" panose="02020603050405020304" pitchFamily="18" charset="0"/>
              </a:rPr>
              <a:t>plausibly account for the facts</a:t>
            </a:r>
            <a:r>
              <a:rPr lang="en-US" sz="3500" dirty="0">
                <a:effectLst/>
                <a:latin typeface="Times New Roman" panose="02020603050405020304" pitchFamily="18" charset="0"/>
                <a:ea typeface="Times New Roman" panose="02020603050405020304" pitchFamily="18" charset="0"/>
              </a:rPr>
              <a:t> presented in the argument. (9) [alternative explanations]</a:t>
            </a:r>
            <a:br>
              <a:rPr lang="en-US" sz="3500" dirty="0">
                <a:effectLst/>
                <a:latin typeface="Times New Roman" panose="02020603050405020304" pitchFamily="18" charset="0"/>
                <a:ea typeface="Times New Roman" panose="02020603050405020304" pitchFamily="18" charset="0"/>
              </a:rPr>
            </a:br>
            <a:endParaRPr lang="en-US" sz="3500" dirty="0">
              <a:effectLst/>
              <a:latin typeface="Times New Roman" panose="02020603050405020304" pitchFamily="18" charset="0"/>
              <a:ea typeface="Calibri" panose="020F0502020204030204" pitchFamily="34" charset="0"/>
            </a:endParaRPr>
          </a:p>
          <a:p>
            <a:pPr marL="342900" marR="0" lvl="0" indent="-342900">
              <a:lnSpc>
                <a:spcPct val="115000"/>
              </a:lnSpc>
              <a:spcBef>
                <a:spcPts val="0"/>
              </a:spcBef>
              <a:spcAft>
                <a:spcPts val="1000"/>
              </a:spcAft>
              <a:buSzPts val="1000"/>
              <a:buFont typeface="+mj-lt"/>
              <a:buAutoNum type="arabicPeriod"/>
              <a:tabLst>
                <a:tab pos="457200" algn="l"/>
              </a:tabLst>
            </a:pPr>
            <a:r>
              <a:rPr lang="en-US" sz="3500" dirty="0">
                <a:effectLst/>
                <a:latin typeface="Times New Roman" panose="02020603050405020304" pitchFamily="18" charset="0"/>
                <a:ea typeface="Times New Roman" panose="02020603050405020304" pitchFamily="18" charset="0"/>
              </a:rPr>
              <a:t>Write a response in which you discuss what </a:t>
            </a:r>
            <a:r>
              <a:rPr lang="en-US" sz="3500" b="1" dirty="0">
                <a:effectLst/>
                <a:latin typeface="Times New Roman" panose="02020603050405020304" pitchFamily="18" charset="0"/>
                <a:ea typeface="Times New Roman" panose="02020603050405020304" pitchFamily="18" charset="0"/>
              </a:rPr>
              <a:t>questions would need to be addressed </a:t>
            </a:r>
            <a:r>
              <a:rPr lang="en-US" sz="3500" dirty="0">
                <a:effectLst/>
                <a:latin typeface="Times New Roman" panose="02020603050405020304" pitchFamily="18" charset="0"/>
                <a:ea typeface="Times New Roman" panose="02020603050405020304" pitchFamily="18" charset="0"/>
              </a:rPr>
              <a:t>in order to decide whether the </a:t>
            </a:r>
            <a:r>
              <a:rPr lang="en-US" sz="3500" b="1" dirty="0">
                <a:effectLst/>
                <a:latin typeface="Times New Roman" panose="02020603050405020304" pitchFamily="18" charset="0"/>
                <a:ea typeface="Times New Roman" panose="02020603050405020304" pitchFamily="18" charset="0"/>
              </a:rPr>
              <a:t>conclusion</a:t>
            </a:r>
            <a:r>
              <a:rPr lang="en-US" sz="3500" dirty="0">
                <a:effectLst/>
                <a:latin typeface="Times New Roman" panose="02020603050405020304" pitchFamily="18" charset="0"/>
                <a:ea typeface="Times New Roman" panose="02020603050405020304" pitchFamily="18" charset="0"/>
              </a:rPr>
              <a:t> and the argument on which it is based are </a:t>
            </a:r>
            <a:r>
              <a:rPr lang="en-US" sz="3500" b="1" dirty="0">
                <a:effectLst/>
                <a:latin typeface="Times New Roman" panose="02020603050405020304" pitchFamily="18" charset="0"/>
                <a:ea typeface="Times New Roman" panose="02020603050405020304" pitchFamily="18" charset="0"/>
              </a:rPr>
              <a:t>reasonable</a:t>
            </a:r>
            <a:r>
              <a:rPr lang="en-US" sz="3500" dirty="0">
                <a:effectLst/>
                <a:latin typeface="Times New Roman" panose="02020603050405020304" pitchFamily="18" charset="0"/>
                <a:ea typeface="Times New Roman" panose="02020603050405020304" pitchFamily="18" charset="0"/>
              </a:rPr>
              <a:t>. Be sure to explain how the answers to the questions would help to evaluate the conclusion. (2) [missing info]</a:t>
            </a:r>
            <a:endParaRPr lang="en-US" sz="3500" dirty="0">
              <a:effectLst/>
              <a:latin typeface="Times New Roman" panose="02020603050405020304" pitchFamily="18" charset="0"/>
              <a:ea typeface="Calibri" panose="020F0502020204030204" pitchFamily="34" charset="0"/>
            </a:endParaRPr>
          </a:p>
          <a:p>
            <a:endParaRPr lang="en-US" dirty="0"/>
          </a:p>
        </p:txBody>
      </p:sp>
    </p:spTree>
    <p:extLst>
      <p:ext uri="{BB962C8B-B14F-4D97-AF65-F5344CB8AC3E}">
        <p14:creationId xmlns:p14="http://schemas.microsoft.com/office/powerpoint/2010/main" val="14779583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826680"/>
            <a:ext cx="9833548" cy="1325563"/>
          </a:xfrm>
        </p:spPr>
        <p:txBody>
          <a:bodyPr>
            <a:normAutofit/>
          </a:bodyPr>
          <a:lstStyle/>
          <a:p>
            <a:pPr algn="ctr"/>
            <a:r>
              <a:rPr lang="en-US" sz="4000">
                <a:solidFill>
                  <a:srgbClr val="FFFFFF"/>
                </a:solidFill>
              </a:rPr>
              <a:t>GRE ARGUMENT TOPIC PLANNING</a:t>
            </a:r>
          </a:p>
        </p:txBody>
      </p:sp>
      <p:sp>
        <p:nvSpPr>
          <p:cNvPr id="3" name="Content Placeholder 2"/>
          <p:cNvSpPr>
            <a:spLocks noGrp="1"/>
          </p:cNvSpPr>
          <p:nvPr>
            <p:ph idx="1"/>
          </p:nvPr>
        </p:nvSpPr>
        <p:spPr>
          <a:xfrm>
            <a:off x="606287" y="2631989"/>
            <a:ext cx="11229808" cy="4102443"/>
          </a:xfrm>
        </p:spPr>
        <p:txBody>
          <a:bodyPr>
            <a:normAutofit/>
          </a:bodyPr>
          <a:lstStyle/>
          <a:p>
            <a:pPr marL="0" indent="0">
              <a:buNone/>
            </a:pPr>
            <a:r>
              <a:rPr lang="en-US" sz="2000" b="1" dirty="0">
                <a:solidFill>
                  <a:srgbClr val="000000"/>
                </a:solidFill>
                <a:latin typeface="Times New Roman" panose="02020603050405020304" pitchFamily="18" charset="0"/>
                <a:cs typeface="Times New Roman" panose="02020603050405020304" pitchFamily="18" charset="0"/>
              </a:rPr>
              <a:t>THE TOPIC:</a:t>
            </a:r>
            <a:r>
              <a:rPr lang="en-US" sz="2000" dirty="0">
                <a:solidFill>
                  <a:srgbClr val="000000"/>
                </a:solidFill>
                <a:latin typeface="Times New Roman" panose="02020603050405020304" pitchFamily="18" charset="0"/>
                <a:cs typeface="Times New Roman" panose="02020603050405020304" pitchFamily="18" charset="0"/>
              </a:rPr>
              <a:t>  In surveys Mason City residents rank water sports (swimming, boating and fishing) among their favorite recreational activities. The Mason River flowing through the city is rarely used for these pursuits, however, and the city park department devotes little of its budget to maintaining riverside recreational facilities. For years there have been complaints from residents about the quality of the river's water and the river's smell. In response, the state has recently announced plans to clean up Mason River. Use of the river for water sports is therefore sure to increase. The city government should for that reason devote more money in this year's budget to riverside recreational facilities.</a:t>
            </a:r>
          </a:p>
          <a:p>
            <a:pPr marL="0" indent="0">
              <a:buNone/>
            </a:pPr>
            <a:endParaRPr lang="en-US" sz="2000" dirty="0">
              <a:solidFill>
                <a:srgbClr val="000000"/>
              </a:solidFill>
              <a:latin typeface="Times New Roman" panose="02020603050405020304" pitchFamily="18" charset="0"/>
              <a:cs typeface="Times New Roman" panose="02020603050405020304" pitchFamily="18" charset="0"/>
            </a:endParaRPr>
          </a:p>
          <a:p>
            <a:pPr marL="0" indent="0">
              <a:buNone/>
            </a:pPr>
            <a:r>
              <a:rPr lang="en-US" sz="2000" b="1" dirty="0">
                <a:solidFill>
                  <a:srgbClr val="000000"/>
                </a:solidFill>
                <a:latin typeface="Times New Roman" panose="02020603050405020304" pitchFamily="18" charset="0"/>
                <a:cs typeface="Times New Roman" panose="02020603050405020304" pitchFamily="18" charset="0"/>
              </a:rPr>
              <a:t>THE TASK: </a:t>
            </a:r>
            <a:r>
              <a:rPr lang="en-US" sz="2000" dirty="0">
                <a:solidFill>
                  <a:srgbClr val="000000"/>
                </a:solidFill>
                <a:latin typeface="Times New Roman" panose="02020603050405020304" pitchFamily="18" charset="0"/>
                <a:cs typeface="Times New Roman" panose="02020603050405020304" pitchFamily="18" charset="0"/>
              </a:rPr>
              <a:t> Write a response in which you examine the </a:t>
            </a:r>
            <a:r>
              <a:rPr lang="en-US" sz="2000" b="1" dirty="0">
                <a:solidFill>
                  <a:srgbClr val="FF0000"/>
                </a:solidFill>
                <a:latin typeface="Times New Roman" panose="02020603050405020304" pitchFamily="18" charset="0"/>
                <a:cs typeface="Times New Roman" panose="02020603050405020304" pitchFamily="18" charset="0"/>
              </a:rPr>
              <a:t>stated and/or unstated assumptions </a:t>
            </a:r>
            <a:r>
              <a:rPr lang="en-US" sz="2000" dirty="0">
                <a:solidFill>
                  <a:srgbClr val="000000"/>
                </a:solidFill>
                <a:latin typeface="Times New Roman" panose="02020603050405020304" pitchFamily="18" charset="0"/>
                <a:cs typeface="Times New Roman" panose="02020603050405020304" pitchFamily="18" charset="0"/>
              </a:rPr>
              <a:t>of the argument. Be sure to explain </a:t>
            </a:r>
            <a:r>
              <a:rPr lang="en-US" sz="2000" b="1" dirty="0">
                <a:solidFill>
                  <a:srgbClr val="FF0000"/>
                </a:solidFill>
                <a:latin typeface="Times New Roman" panose="02020603050405020304" pitchFamily="18" charset="0"/>
                <a:cs typeface="Times New Roman" panose="02020603050405020304" pitchFamily="18" charset="0"/>
              </a:rPr>
              <a:t>how the argument depends </a:t>
            </a:r>
            <a:r>
              <a:rPr lang="en-US" sz="2000" dirty="0">
                <a:solidFill>
                  <a:srgbClr val="000000"/>
                </a:solidFill>
                <a:latin typeface="Times New Roman" panose="02020603050405020304" pitchFamily="18" charset="0"/>
                <a:cs typeface="Times New Roman" panose="02020603050405020304" pitchFamily="18" charset="0"/>
              </a:rPr>
              <a:t>on the assumptions and </a:t>
            </a:r>
            <a:r>
              <a:rPr lang="en-US" sz="2000" b="1" dirty="0">
                <a:solidFill>
                  <a:srgbClr val="FF0000"/>
                </a:solidFill>
                <a:latin typeface="Times New Roman" panose="02020603050405020304" pitchFamily="18" charset="0"/>
                <a:cs typeface="Times New Roman" panose="02020603050405020304" pitchFamily="18" charset="0"/>
              </a:rPr>
              <a:t>what the implications are</a:t>
            </a:r>
            <a:r>
              <a:rPr lang="en-US" sz="2000" dirty="0">
                <a:solidFill>
                  <a:srgbClr val="000000"/>
                </a:solidFill>
                <a:latin typeface="Times New Roman" panose="02020603050405020304" pitchFamily="18" charset="0"/>
                <a:cs typeface="Times New Roman" panose="02020603050405020304" pitchFamily="18" charset="0"/>
              </a:rPr>
              <a:t> if the assumptions prove unwarranted.</a:t>
            </a:r>
          </a:p>
          <a:p>
            <a:pPr marL="0" indent="0">
              <a:buNone/>
            </a:pPr>
            <a:endParaRPr lang="en-US" sz="20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3728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826680"/>
            <a:ext cx="9833548" cy="1325563"/>
          </a:xfrm>
        </p:spPr>
        <p:txBody>
          <a:bodyPr>
            <a:normAutofit/>
          </a:bodyPr>
          <a:lstStyle/>
          <a:p>
            <a:pPr algn="ctr"/>
            <a:r>
              <a:rPr lang="en-US" sz="4000">
                <a:solidFill>
                  <a:srgbClr val="FFFFFF"/>
                </a:solidFill>
              </a:rPr>
              <a:t>GRE ARGUMENT TOPIC PLANNING</a:t>
            </a:r>
          </a:p>
        </p:txBody>
      </p:sp>
      <p:sp>
        <p:nvSpPr>
          <p:cNvPr id="3" name="Content Placeholder 2"/>
          <p:cNvSpPr>
            <a:spLocks noGrp="1"/>
          </p:cNvSpPr>
          <p:nvPr>
            <p:ph idx="1"/>
          </p:nvPr>
        </p:nvSpPr>
        <p:spPr>
          <a:xfrm>
            <a:off x="210065" y="2631989"/>
            <a:ext cx="11738919" cy="3929449"/>
          </a:xfrm>
        </p:spPr>
        <p:txBody>
          <a:bodyPr>
            <a:normAutofit/>
          </a:bodyPr>
          <a:lstStyle/>
          <a:p>
            <a:pPr marL="0" indent="0">
              <a:buNone/>
            </a:pPr>
            <a:r>
              <a:rPr lang="en-US" sz="2400" b="1" dirty="0">
                <a:solidFill>
                  <a:srgbClr val="000000"/>
                </a:solidFill>
                <a:cs typeface="Times New Roman" panose="02020603050405020304" pitchFamily="18" charset="0"/>
              </a:rPr>
              <a:t>THE TASK: </a:t>
            </a:r>
            <a:r>
              <a:rPr lang="en-US" sz="2400" dirty="0">
                <a:solidFill>
                  <a:srgbClr val="000000"/>
                </a:solidFill>
                <a:cs typeface="Times New Roman" panose="02020603050405020304" pitchFamily="18" charset="0"/>
              </a:rPr>
              <a:t>Write a response in which you examine the </a:t>
            </a:r>
            <a:r>
              <a:rPr lang="en-US" sz="2400" b="1" dirty="0">
                <a:solidFill>
                  <a:srgbClr val="FF0000"/>
                </a:solidFill>
                <a:cs typeface="Times New Roman" panose="02020603050405020304" pitchFamily="18" charset="0"/>
              </a:rPr>
              <a:t>stated and/or unstated assumptions </a:t>
            </a:r>
            <a:r>
              <a:rPr lang="en-US" sz="2400" dirty="0">
                <a:solidFill>
                  <a:srgbClr val="000000"/>
                </a:solidFill>
                <a:cs typeface="Times New Roman" panose="02020603050405020304" pitchFamily="18" charset="0"/>
              </a:rPr>
              <a:t>of the argument. Be sure to explain how the argument depends on the assumptions and </a:t>
            </a:r>
            <a:r>
              <a:rPr lang="en-US" sz="2400" b="1" dirty="0">
                <a:solidFill>
                  <a:srgbClr val="FF0000"/>
                </a:solidFill>
                <a:cs typeface="Times New Roman" panose="02020603050405020304" pitchFamily="18" charset="0"/>
              </a:rPr>
              <a:t>what the implications are</a:t>
            </a:r>
            <a:r>
              <a:rPr lang="en-US" sz="2400" dirty="0">
                <a:solidFill>
                  <a:srgbClr val="000000"/>
                </a:solidFill>
                <a:cs typeface="Times New Roman" panose="02020603050405020304" pitchFamily="18" charset="0"/>
              </a:rPr>
              <a:t> if the assumptions prove unwarranted.</a:t>
            </a:r>
          </a:p>
          <a:p>
            <a:pPr marL="0" indent="0">
              <a:buNone/>
            </a:pPr>
            <a:endParaRPr lang="en-US" sz="2400" dirty="0">
              <a:solidFill>
                <a:srgbClr val="000000"/>
              </a:solidFill>
            </a:endParaRPr>
          </a:p>
          <a:p>
            <a:pPr marL="0" indent="0">
              <a:buNone/>
            </a:pPr>
            <a:r>
              <a:rPr lang="en-US" sz="2400" dirty="0">
                <a:solidFill>
                  <a:srgbClr val="000000"/>
                </a:solidFill>
              </a:rPr>
              <a:t>try planning via the following categories: </a:t>
            </a:r>
          </a:p>
          <a:p>
            <a:pPr marL="0" indent="0">
              <a:buNone/>
            </a:pPr>
            <a:r>
              <a:rPr lang="en-US" sz="2400" dirty="0">
                <a:solidFill>
                  <a:srgbClr val="000000"/>
                </a:solidFill>
              </a:rPr>
              <a:t>ASSUMPTIONS </a:t>
            </a:r>
            <a:r>
              <a:rPr lang="en-US" sz="2400" dirty="0">
                <a:solidFill>
                  <a:srgbClr val="000000"/>
                </a:solidFill>
                <a:effectLst>
                  <a:outerShdw blurRad="38100" dist="38100" dir="2700000" algn="tl">
                    <a:srgbClr val="000000">
                      <a:alpha val="43137"/>
                    </a:srgbClr>
                  </a:outerShdw>
                </a:effectLst>
              </a:rPr>
              <a:t>related to the stated claim </a:t>
            </a:r>
            <a:r>
              <a:rPr lang="en-US" sz="2400" dirty="0">
                <a:solidFill>
                  <a:srgbClr val="000000"/>
                </a:solidFill>
              </a:rPr>
              <a:t>that river use is “sure to increase”</a:t>
            </a:r>
          </a:p>
          <a:p>
            <a:pPr marL="0" indent="0">
              <a:buNone/>
            </a:pPr>
            <a:r>
              <a:rPr lang="en-US" sz="2400" dirty="0">
                <a:solidFill>
                  <a:srgbClr val="000000"/>
                </a:solidFill>
              </a:rPr>
              <a:t>ASSUMPTIONS </a:t>
            </a:r>
            <a:r>
              <a:rPr lang="en-US" sz="2400" dirty="0">
                <a:solidFill>
                  <a:srgbClr val="000000"/>
                </a:solidFill>
                <a:effectLst>
                  <a:outerShdw blurRad="38100" dist="38100" dir="2700000" algn="tl">
                    <a:srgbClr val="000000">
                      <a:alpha val="43137"/>
                    </a:srgbClr>
                  </a:outerShdw>
                </a:effectLst>
              </a:rPr>
              <a:t>related to river clean-up</a:t>
            </a:r>
          </a:p>
          <a:p>
            <a:pPr marL="0" indent="0">
              <a:buNone/>
            </a:pPr>
            <a:r>
              <a:rPr lang="en-US" sz="2400" dirty="0">
                <a:solidFill>
                  <a:srgbClr val="000000"/>
                </a:solidFill>
              </a:rPr>
              <a:t>ASSUMPTIONS </a:t>
            </a:r>
            <a:r>
              <a:rPr lang="en-US" sz="2400" dirty="0">
                <a:solidFill>
                  <a:srgbClr val="000000"/>
                </a:solidFill>
                <a:effectLst>
                  <a:outerShdw blurRad="38100" dist="38100" dir="2700000" algn="tl">
                    <a:srgbClr val="000000">
                      <a:alpha val="43137"/>
                    </a:srgbClr>
                  </a:outerShdw>
                </a:effectLst>
              </a:rPr>
              <a:t>related to surveys</a:t>
            </a:r>
          </a:p>
          <a:p>
            <a:pPr marL="0" indent="0">
              <a:buNone/>
            </a:pPr>
            <a:r>
              <a:rPr lang="en-US" sz="2400" dirty="0">
                <a:solidFill>
                  <a:srgbClr val="000000"/>
                </a:solidFill>
                <a:effectLst>
                  <a:outerShdw blurRad="38100" dist="38100" dir="2700000" algn="tl">
                    <a:srgbClr val="000000">
                      <a:alpha val="43137"/>
                    </a:srgbClr>
                  </a:outerShdw>
                </a:effectLst>
              </a:rPr>
              <a:t>IMPLICATIONS </a:t>
            </a:r>
            <a:r>
              <a:rPr lang="en-US" sz="2400" dirty="0">
                <a:solidFill>
                  <a:srgbClr val="000000"/>
                </a:solidFill>
              </a:rPr>
              <a:t>which can be used in your conclusion or “sprinkled throughout” the essay</a:t>
            </a:r>
          </a:p>
        </p:txBody>
      </p:sp>
    </p:spTree>
    <p:extLst>
      <p:ext uri="{BB962C8B-B14F-4D97-AF65-F5344CB8AC3E}">
        <p14:creationId xmlns:p14="http://schemas.microsoft.com/office/powerpoint/2010/main" val="27816445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CDAE4-08C9-4DBD-B984-2B4231657A42}"/>
              </a:ext>
            </a:extLst>
          </p:cNvPr>
          <p:cNvSpPr>
            <a:spLocks noGrp="1"/>
          </p:cNvSpPr>
          <p:nvPr>
            <p:ph type="title"/>
          </p:nvPr>
        </p:nvSpPr>
        <p:spPr>
          <a:xfrm>
            <a:off x="838200" y="159027"/>
            <a:ext cx="10515600" cy="844825"/>
          </a:xfrm>
        </p:spPr>
        <p:txBody>
          <a:bodyPr/>
          <a:lstStyle/>
          <a:p>
            <a:pPr algn="ctr"/>
            <a:r>
              <a:rPr lang="en-US" b="1" dirty="0">
                <a:solidFill>
                  <a:srgbClr val="FF0000"/>
                </a:solidFill>
                <a:effectLst>
                  <a:outerShdw blurRad="38100" dist="38100" dir="2700000" algn="tl">
                    <a:srgbClr val="000000">
                      <a:alpha val="43137"/>
                    </a:srgbClr>
                  </a:outerShdw>
                </a:effectLst>
              </a:rPr>
              <a:t>Suggested Brainstorming Format</a:t>
            </a:r>
          </a:p>
        </p:txBody>
      </p:sp>
      <p:sp>
        <p:nvSpPr>
          <p:cNvPr id="3" name="Content Placeholder 2">
            <a:extLst>
              <a:ext uri="{FF2B5EF4-FFF2-40B4-BE49-F238E27FC236}">
                <a16:creationId xmlns:a16="http://schemas.microsoft.com/office/drawing/2014/main" id="{BB214CAD-C6CD-447D-8347-57AE66C4EB89}"/>
              </a:ext>
            </a:extLst>
          </p:cNvPr>
          <p:cNvSpPr>
            <a:spLocks noGrp="1"/>
          </p:cNvSpPr>
          <p:nvPr>
            <p:ph idx="1"/>
          </p:nvPr>
        </p:nvSpPr>
        <p:spPr>
          <a:xfrm>
            <a:off x="258417" y="1003852"/>
            <a:ext cx="11718235" cy="5173111"/>
          </a:xfrm>
        </p:spPr>
        <p:txBody>
          <a:bodyPr/>
          <a:lstStyle/>
          <a:p>
            <a:pPr marL="0" indent="0">
              <a:buNone/>
            </a:pPr>
            <a:r>
              <a:rPr lang="en-US" sz="2800" u="sng" dirty="0">
                <a:effectLst/>
                <a:latin typeface="Calibri" panose="020F0502020204030204" pitchFamily="34" charset="0"/>
                <a:ea typeface="Calibri" panose="020F0502020204030204" pitchFamily="34" charset="0"/>
                <a:cs typeface="Times New Roman" panose="02020603050405020304" pitchFamily="18" charset="0"/>
              </a:rPr>
              <a:t>“river use is sure to increase”</a:t>
            </a:r>
            <a:r>
              <a:rPr lang="en-US" sz="2800" dirty="0">
                <a:effectLst/>
                <a:latin typeface="Calibri" panose="020F0502020204030204" pitchFamily="34" charset="0"/>
                <a:ea typeface="Calibri" panose="020F0502020204030204" pitchFamily="34" charset="0"/>
                <a:cs typeface="Times New Roman" panose="02020603050405020304" pitchFamily="18" charset="0"/>
              </a:rPr>
              <a:t>      </a:t>
            </a:r>
            <a:r>
              <a:rPr lang="en-US" sz="2800" u="sng" dirty="0">
                <a:effectLst/>
                <a:latin typeface="Calibri" panose="020F0502020204030204" pitchFamily="34" charset="0"/>
                <a:ea typeface="Calibri" panose="020F0502020204030204" pitchFamily="34" charset="0"/>
                <a:cs typeface="Times New Roman" panose="02020603050405020304" pitchFamily="18" charset="0"/>
              </a:rPr>
              <a:t>river clean-up</a:t>
            </a:r>
            <a:r>
              <a:rPr lang="en-US" sz="2800" dirty="0">
                <a:effectLst/>
                <a:latin typeface="Calibri" panose="020F0502020204030204" pitchFamily="34" charset="0"/>
                <a:ea typeface="Calibri" panose="020F0502020204030204" pitchFamily="34" charset="0"/>
                <a:cs typeface="Times New Roman" panose="02020603050405020304" pitchFamily="18" charset="0"/>
              </a:rPr>
              <a:t>               </a:t>
            </a:r>
            <a:r>
              <a:rPr lang="en-US" sz="2800" u="sng" dirty="0">
                <a:effectLst/>
                <a:latin typeface="Calibri" panose="020F0502020204030204" pitchFamily="34" charset="0"/>
                <a:ea typeface="Calibri" panose="020F0502020204030204" pitchFamily="34" charset="0"/>
                <a:cs typeface="Times New Roman" panose="02020603050405020304" pitchFamily="18" charset="0"/>
              </a:rPr>
              <a:t>surveys</a:t>
            </a:r>
            <a:r>
              <a:rPr lang="en-US" sz="2800" dirty="0">
                <a:effectLst/>
                <a:latin typeface="Calibri" panose="020F0502020204030204" pitchFamily="34" charset="0"/>
                <a:ea typeface="Calibri" panose="020F0502020204030204" pitchFamily="34" charset="0"/>
                <a:cs typeface="Times New Roman" panose="02020603050405020304" pitchFamily="18" charset="0"/>
              </a:rPr>
              <a:t>         </a:t>
            </a:r>
            <a:r>
              <a:rPr lang="en-US" sz="2800" u="sng" dirty="0">
                <a:effectLst/>
                <a:latin typeface="Calibri" panose="020F0502020204030204" pitchFamily="34" charset="0"/>
                <a:ea typeface="Calibri" panose="020F0502020204030204" pitchFamily="34" charset="0"/>
                <a:cs typeface="Times New Roman" panose="02020603050405020304" pitchFamily="18" charset="0"/>
              </a:rPr>
              <a:t>implications</a:t>
            </a:r>
          </a:p>
          <a:p>
            <a:pPr marL="0" indent="0">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Mason River = good location	               river </a:t>
            </a:r>
            <a:r>
              <a:rPr lang="en-US" sz="2400" i="1" dirty="0">
                <a:latin typeface="Calibri" panose="020F0502020204030204" pitchFamily="34" charset="0"/>
                <a:ea typeface="Calibri" panose="020F0502020204030204" pitchFamily="34" charset="0"/>
                <a:cs typeface="Times New Roman" panose="02020603050405020304" pitchFamily="18" charset="0"/>
              </a:rPr>
              <a:t>can</a:t>
            </a:r>
            <a:r>
              <a:rPr lang="en-US" sz="2400" dirty="0">
                <a:latin typeface="Calibri" panose="020F0502020204030204" pitchFamily="34" charset="0"/>
                <a:ea typeface="Calibri" panose="020F0502020204030204" pitchFamily="34" charset="0"/>
                <a:cs typeface="Times New Roman" panose="02020603050405020304" pitchFamily="18" charset="0"/>
              </a:rPr>
              <a:t> be cleaned           are accurate     unnecessary             										          spending</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u="sng" dirty="0"/>
          </a:p>
        </p:txBody>
      </p:sp>
    </p:spTree>
    <p:extLst>
      <p:ext uri="{BB962C8B-B14F-4D97-AF65-F5344CB8AC3E}">
        <p14:creationId xmlns:p14="http://schemas.microsoft.com/office/powerpoint/2010/main" val="15479197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826680"/>
            <a:ext cx="9833548" cy="1325563"/>
          </a:xfrm>
        </p:spPr>
        <p:txBody>
          <a:bodyPr>
            <a:normAutofit/>
          </a:bodyPr>
          <a:lstStyle/>
          <a:p>
            <a:pPr algn="ctr"/>
            <a:r>
              <a:rPr lang="en-US" sz="4000">
                <a:solidFill>
                  <a:srgbClr val="FFFFFF"/>
                </a:solidFill>
                <a:effectLst>
                  <a:outerShdw blurRad="38100" dist="38100" dir="2700000" algn="tl">
                    <a:srgbClr val="000000">
                      <a:alpha val="43137"/>
                    </a:srgbClr>
                  </a:outerShdw>
                </a:effectLst>
              </a:rPr>
              <a:t>GRE ESSAY FINAL ADVICE</a:t>
            </a:r>
          </a:p>
        </p:txBody>
      </p:sp>
      <p:sp>
        <p:nvSpPr>
          <p:cNvPr id="3" name="Content Placeholder 2"/>
          <p:cNvSpPr>
            <a:spLocks noGrp="1"/>
          </p:cNvSpPr>
          <p:nvPr>
            <p:ph idx="1"/>
          </p:nvPr>
        </p:nvSpPr>
        <p:spPr>
          <a:xfrm>
            <a:off x="2001795" y="2753935"/>
            <a:ext cx="8476736" cy="3733361"/>
          </a:xfrm>
        </p:spPr>
        <p:txBody>
          <a:bodyPr>
            <a:normAutofit/>
          </a:bodyPr>
          <a:lstStyle/>
          <a:p>
            <a:r>
              <a:rPr lang="en-US" sz="3200" dirty="0">
                <a:solidFill>
                  <a:srgbClr val="000000"/>
                </a:solidFill>
              </a:rPr>
              <a:t>Become familiar with the tasks</a:t>
            </a:r>
          </a:p>
          <a:p>
            <a:r>
              <a:rPr lang="en-US" sz="3200" dirty="0">
                <a:solidFill>
                  <a:srgbClr val="000000"/>
                </a:solidFill>
              </a:rPr>
              <a:t>Practice planning; understand the essay differences</a:t>
            </a:r>
          </a:p>
          <a:p>
            <a:r>
              <a:rPr lang="en-US" sz="3200" dirty="0">
                <a:solidFill>
                  <a:srgbClr val="000000"/>
                </a:solidFill>
              </a:rPr>
              <a:t>Plan LOTS of topics; practice brainstorming (issue) and critiquing (argument)</a:t>
            </a:r>
          </a:p>
          <a:p>
            <a:r>
              <a:rPr lang="en-US" sz="3200" dirty="0">
                <a:solidFill>
                  <a:srgbClr val="000000"/>
                </a:solidFill>
              </a:rPr>
              <a:t>Practice 30 minute essays at the computer</a:t>
            </a:r>
          </a:p>
          <a:p>
            <a:r>
              <a:rPr lang="en-US" sz="3200" dirty="0">
                <a:solidFill>
                  <a:srgbClr val="000000"/>
                </a:solidFill>
              </a:rPr>
              <a:t>Practice 1 hour / 2 topics at the computer</a:t>
            </a:r>
          </a:p>
        </p:txBody>
      </p:sp>
    </p:spTree>
    <p:extLst>
      <p:ext uri="{BB962C8B-B14F-4D97-AF65-F5344CB8AC3E}">
        <p14:creationId xmlns:p14="http://schemas.microsoft.com/office/powerpoint/2010/main" val="221435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7" name="Picture 16">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826680"/>
            <a:ext cx="9833548" cy="1325563"/>
          </a:xfrm>
        </p:spPr>
        <p:txBody>
          <a:bodyPr>
            <a:normAutofit/>
          </a:bodyPr>
          <a:lstStyle/>
          <a:p>
            <a:pPr algn="ctr"/>
            <a:r>
              <a:rPr lang="en-US" sz="4000">
                <a:solidFill>
                  <a:srgbClr val="FFFFFF"/>
                </a:solidFill>
              </a:rPr>
              <a:t>GRE ESSAY TIMING</a:t>
            </a:r>
          </a:p>
        </p:txBody>
      </p:sp>
      <p:sp>
        <p:nvSpPr>
          <p:cNvPr id="3" name="Content Placeholder 2"/>
          <p:cNvSpPr>
            <a:spLocks noGrp="1"/>
          </p:cNvSpPr>
          <p:nvPr>
            <p:ph idx="1"/>
          </p:nvPr>
        </p:nvSpPr>
        <p:spPr>
          <a:xfrm>
            <a:off x="1179226" y="2578307"/>
            <a:ext cx="9833548" cy="4062335"/>
          </a:xfrm>
        </p:spPr>
        <p:txBody>
          <a:bodyPr>
            <a:normAutofit/>
          </a:bodyPr>
          <a:lstStyle/>
          <a:p>
            <a:r>
              <a:rPr lang="en-US" dirty="0">
                <a:solidFill>
                  <a:srgbClr val="000000"/>
                </a:solidFill>
              </a:rPr>
              <a:t>2-3 minutes: </a:t>
            </a:r>
            <a:r>
              <a:rPr lang="en-US" dirty="0">
                <a:solidFill>
                  <a:srgbClr val="FF0000"/>
                </a:solidFill>
                <a:effectLst>
                  <a:outerShdw blurRad="38100" dist="38100" dir="2700000" algn="tl">
                    <a:srgbClr val="000000">
                      <a:alpha val="43137"/>
                    </a:srgbClr>
                  </a:outerShdw>
                </a:effectLst>
              </a:rPr>
              <a:t>read the task and topic </a:t>
            </a:r>
            <a:r>
              <a:rPr lang="en-US" u="sng" dirty="0">
                <a:solidFill>
                  <a:srgbClr val="FF0000"/>
                </a:solidFill>
                <a:effectLst>
                  <a:outerShdw blurRad="38100" dist="38100" dir="2700000" algn="tl">
                    <a:srgbClr val="000000">
                      <a:alpha val="43137"/>
                    </a:srgbClr>
                  </a:outerShdw>
                </a:effectLst>
              </a:rPr>
              <a:t>carefully</a:t>
            </a:r>
            <a:endParaRPr lang="en-US" dirty="0">
              <a:solidFill>
                <a:srgbClr val="FF0000"/>
              </a:solidFill>
              <a:effectLst>
                <a:outerShdw blurRad="38100" dist="38100" dir="2700000" algn="tl">
                  <a:srgbClr val="000000">
                    <a:alpha val="43137"/>
                  </a:srgbClr>
                </a:outerShdw>
              </a:effectLst>
            </a:endParaRPr>
          </a:p>
          <a:p>
            <a:r>
              <a:rPr lang="en-US" dirty="0">
                <a:solidFill>
                  <a:srgbClr val="000000"/>
                </a:solidFill>
              </a:rPr>
              <a:t>5 minutes: </a:t>
            </a:r>
            <a:r>
              <a:rPr lang="en-US" dirty="0">
                <a:solidFill>
                  <a:srgbClr val="FF0000"/>
                </a:solidFill>
                <a:effectLst>
                  <a:outerShdw blurRad="38100" dist="38100" dir="2700000" algn="tl">
                    <a:srgbClr val="000000">
                      <a:alpha val="43137"/>
                    </a:srgbClr>
                  </a:outerShdw>
                </a:effectLst>
              </a:rPr>
              <a:t>plan</a:t>
            </a:r>
            <a:r>
              <a:rPr lang="en-US" dirty="0">
                <a:solidFill>
                  <a:srgbClr val="000000"/>
                </a:solidFill>
              </a:rPr>
              <a:t> the essay</a:t>
            </a:r>
          </a:p>
          <a:p>
            <a:pPr lvl="1"/>
            <a:r>
              <a:rPr lang="en-US" sz="2800" dirty="0">
                <a:solidFill>
                  <a:srgbClr val="000000"/>
                </a:solidFill>
              </a:rPr>
              <a:t>UNDERSTAND THE SPECIFIC </a:t>
            </a:r>
            <a:r>
              <a:rPr lang="en-US" sz="2800" dirty="0">
                <a:solidFill>
                  <a:srgbClr val="000000"/>
                </a:solidFill>
                <a:effectLst>
                  <a:outerShdw blurRad="38100" dist="38100" dir="2700000" algn="tl">
                    <a:srgbClr val="000000">
                      <a:alpha val="43137"/>
                    </a:srgbClr>
                  </a:outerShdw>
                </a:effectLst>
              </a:rPr>
              <a:t>TASK</a:t>
            </a:r>
            <a:r>
              <a:rPr lang="en-US" sz="2800" dirty="0">
                <a:solidFill>
                  <a:srgbClr val="000000"/>
                </a:solidFill>
              </a:rPr>
              <a:t> and THE </a:t>
            </a:r>
            <a:r>
              <a:rPr lang="en-US" sz="2800" dirty="0">
                <a:solidFill>
                  <a:srgbClr val="000000"/>
                </a:solidFill>
                <a:effectLst>
                  <a:outerShdw blurRad="38100" dist="38100" dir="2700000" algn="tl">
                    <a:srgbClr val="000000">
                      <a:alpha val="43137"/>
                    </a:srgbClr>
                  </a:outerShdw>
                </a:effectLst>
              </a:rPr>
              <a:t>TOPIC</a:t>
            </a:r>
          </a:p>
          <a:p>
            <a:pPr lvl="1"/>
            <a:r>
              <a:rPr lang="en-US" sz="2800" dirty="0">
                <a:solidFill>
                  <a:srgbClr val="000000"/>
                </a:solidFill>
              </a:rPr>
              <a:t>Gather examples, evidence for the exact task</a:t>
            </a:r>
          </a:p>
          <a:p>
            <a:pPr lvl="1"/>
            <a:r>
              <a:rPr lang="en-US" sz="2800" dirty="0">
                <a:solidFill>
                  <a:srgbClr val="000000"/>
                </a:solidFill>
              </a:rPr>
              <a:t>Organize your body paragraphs: order of paragraphs and examples</a:t>
            </a:r>
          </a:p>
          <a:p>
            <a:r>
              <a:rPr lang="en-US" dirty="0">
                <a:solidFill>
                  <a:srgbClr val="000000"/>
                </a:solidFill>
              </a:rPr>
              <a:t>20 minutes: </a:t>
            </a:r>
            <a:r>
              <a:rPr lang="en-US" dirty="0">
                <a:solidFill>
                  <a:srgbClr val="FF0000"/>
                </a:solidFill>
                <a:effectLst>
                  <a:outerShdw blurRad="38100" dist="38100" dir="2700000" algn="tl">
                    <a:srgbClr val="000000">
                      <a:alpha val="43137"/>
                    </a:srgbClr>
                  </a:outerShdw>
                </a:effectLst>
              </a:rPr>
              <a:t>write</a:t>
            </a:r>
            <a:r>
              <a:rPr lang="en-US" dirty="0">
                <a:solidFill>
                  <a:srgbClr val="000000"/>
                </a:solidFill>
              </a:rPr>
              <a:t> the essay</a:t>
            </a:r>
          </a:p>
          <a:p>
            <a:r>
              <a:rPr lang="en-US" dirty="0">
                <a:solidFill>
                  <a:srgbClr val="000000"/>
                </a:solidFill>
              </a:rPr>
              <a:t>2-3 minutes: </a:t>
            </a:r>
            <a:r>
              <a:rPr lang="en-US" dirty="0">
                <a:solidFill>
                  <a:srgbClr val="FF0000"/>
                </a:solidFill>
                <a:effectLst>
                  <a:outerShdw blurRad="38100" dist="38100" dir="2700000" algn="tl">
                    <a:srgbClr val="000000">
                      <a:alpha val="43137"/>
                    </a:srgbClr>
                  </a:outerShdw>
                </a:effectLst>
              </a:rPr>
              <a:t>proofread</a:t>
            </a:r>
          </a:p>
          <a:p>
            <a:pPr lvl="1"/>
            <a:endParaRPr lang="en-US" sz="2000" dirty="0">
              <a:solidFill>
                <a:srgbClr val="000000"/>
              </a:solidFill>
            </a:endParaRPr>
          </a:p>
          <a:p>
            <a:pPr lvl="1"/>
            <a:endParaRPr lang="en-US" sz="2000" dirty="0">
              <a:solidFill>
                <a:srgbClr val="000000"/>
              </a:solidFill>
            </a:endParaRPr>
          </a:p>
          <a:p>
            <a:pPr lvl="1"/>
            <a:endParaRPr lang="en-US" sz="2000" dirty="0">
              <a:solidFill>
                <a:srgbClr val="000000"/>
              </a:solidFill>
            </a:endParaRPr>
          </a:p>
          <a:p>
            <a:pPr marL="457200" lvl="1" indent="0">
              <a:buNone/>
            </a:pPr>
            <a:endParaRPr lang="en-US" sz="2000" dirty="0">
              <a:solidFill>
                <a:srgbClr val="000000"/>
              </a:solidFill>
            </a:endParaRPr>
          </a:p>
        </p:txBody>
      </p:sp>
    </p:spTree>
    <p:extLst>
      <p:ext uri="{BB962C8B-B14F-4D97-AF65-F5344CB8AC3E}">
        <p14:creationId xmlns:p14="http://schemas.microsoft.com/office/powerpoint/2010/main" val="4026138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826680"/>
            <a:ext cx="9833548" cy="1325563"/>
          </a:xfrm>
        </p:spPr>
        <p:txBody>
          <a:bodyPr>
            <a:normAutofit/>
          </a:bodyPr>
          <a:lstStyle/>
          <a:p>
            <a:pPr algn="ctr"/>
            <a:r>
              <a:rPr lang="en-US" sz="4000">
                <a:solidFill>
                  <a:srgbClr val="FFFFFF"/>
                </a:solidFill>
              </a:rPr>
              <a:t>GRE ESSAY ORGANIZATION</a:t>
            </a:r>
          </a:p>
        </p:txBody>
      </p:sp>
      <p:sp>
        <p:nvSpPr>
          <p:cNvPr id="3" name="Content Placeholder 2"/>
          <p:cNvSpPr>
            <a:spLocks noGrp="1"/>
          </p:cNvSpPr>
          <p:nvPr>
            <p:ph idx="1"/>
          </p:nvPr>
        </p:nvSpPr>
        <p:spPr>
          <a:xfrm>
            <a:off x="1179226" y="2593299"/>
            <a:ext cx="9833548" cy="4107304"/>
          </a:xfrm>
        </p:spPr>
        <p:txBody>
          <a:bodyPr>
            <a:normAutofit/>
          </a:bodyPr>
          <a:lstStyle/>
          <a:p>
            <a:r>
              <a:rPr lang="en-US" sz="3200" dirty="0">
                <a:solidFill>
                  <a:srgbClr val="FF0000"/>
                </a:solidFill>
                <a:effectLst>
                  <a:outerShdw blurRad="38100" dist="38100" dir="2700000" algn="tl">
                    <a:srgbClr val="000000">
                      <a:alpha val="43137"/>
                    </a:srgbClr>
                  </a:outerShdw>
                </a:effectLst>
              </a:rPr>
              <a:t>Introduction</a:t>
            </a:r>
          </a:p>
          <a:p>
            <a:pPr lvl="1"/>
            <a:r>
              <a:rPr lang="en-US" sz="2000" dirty="0">
                <a:solidFill>
                  <a:srgbClr val="000000"/>
                </a:solidFill>
              </a:rPr>
              <a:t>One paragraph of about 2-4 sentences</a:t>
            </a:r>
          </a:p>
          <a:p>
            <a:pPr lvl="1"/>
            <a:r>
              <a:rPr lang="en-US" sz="2000" dirty="0">
                <a:solidFill>
                  <a:srgbClr val="000000"/>
                </a:solidFill>
              </a:rPr>
              <a:t>Address the topic and task clearly</a:t>
            </a:r>
          </a:p>
          <a:p>
            <a:pPr lvl="1"/>
            <a:r>
              <a:rPr lang="en-US" sz="2000" dirty="0">
                <a:solidFill>
                  <a:srgbClr val="000000"/>
                </a:solidFill>
              </a:rPr>
              <a:t>Include a thesis:</a:t>
            </a:r>
          </a:p>
          <a:p>
            <a:pPr marL="457200" lvl="1" indent="0">
              <a:buNone/>
            </a:pPr>
            <a:endParaRPr lang="en-US" sz="2000" dirty="0">
              <a:solidFill>
                <a:srgbClr val="000000"/>
              </a:solidFill>
            </a:endParaRPr>
          </a:p>
          <a:p>
            <a:pPr marL="342900" marR="0" lvl="0" indent="-342900">
              <a:spcBef>
                <a:spcPts val="0"/>
              </a:spcBef>
              <a:spcAft>
                <a:spcPts val="0"/>
              </a:spcAft>
              <a:buFont typeface="Symbol" panose="05050102010706020507" pitchFamily="18" charset="2"/>
              <a:buChar char=""/>
              <a:tabLst>
                <a:tab pos="1143000" algn="l"/>
              </a:tabLst>
            </a:pPr>
            <a:r>
              <a:rPr lang="en-US" sz="2000" dirty="0">
                <a:effectLst/>
                <a:ea typeface="Times New Roman" panose="02020603050405020304" pitchFamily="18" charset="0"/>
              </a:rPr>
              <a:t>Sample Issue thesis: “I agree….”  “It is true that….”  “It is easy to disagree with….”</a:t>
            </a:r>
          </a:p>
          <a:p>
            <a:pPr marL="0" marR="0" lvl="0" indent="0">
              <a:spcBef>
                <a:spcPts val="0"/>
              </a:spcBef>
              <a:spcAft>
                <a:spcPts val="0"/>
              </a:spcAft>
              <a:buNone/>
              <a:tabLst>
                <a:tab pos="1143000" algn="l"/>
              </a:tabLst>
            </a:pPr>
            <a:endParaRPr lang="en-US" sz="2000" dirty="0">
              <a:effectLst/>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1143000" algn="l"/>
              </a:tabLst>
            </a:pPr>
            <a:r>
              <a:rPr lang="en-US" sz="2000" dirty="0">
                <a:effectLst/>
                <a:ea typeface="Times New Roman" panose="02020603050405020304" pitchFamily="18" charset="0"/>
              </a:rPr>
              <a:t>Sample Argument: “A logically convincing argument will address all necessary information and leave no unanswered questions.  While this particular argument [insert hypothetical subject here] may look appealing on first glance, it cannot convince because it fails to…” [insert the specific task here, such as “answer essential questions, substantiate assumptions, provide essential data, or address alternative explanations”].</a:t>
            </a:r>
          </a:p>
          <a:p>
            <a:endParaRPr lang="en-US" sz="3200" dirty="0">
              <a:solidFill>
                <a:srgbClr val="000000"/>
              </a:solidFill>
            </a:endParaRPr>
          </a:p>
        </p:txBody>
      </p:sp>
    </p:spTree>
    <p:extLst>
      <p:ext uri="{BB962C8B-B14F-4D97-AF65-F5344CB8AC3E}">
        <p14:creationId xmlns:p14="http://schemas.microsoft.com/office/powerpoint/2010/main" val="597732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826680"/>
            <a:ext cx="9833548" cy="1325563"/>
          </a:xfrm>
        </p:spPr>
        <p:txBody>
          <a:bodyPr>
            <a:normAutofit/>
          </a:bodyPr>
          <a:lstStyle/>
          <a:p>
            <a:pPr algn="ctr"/>
            <a:r>
              <a:rPr lang="en-US" sz="4000">
                <a:solidFill>
                  <a:srgbClr val="FFFFFF"/>
                </a:solidFill>
              </a:rPr>
              <a:t>GRE ESSAY ORGANIZATION</a:t>
            </a:r>
          </a:p>
        </p:txBody>
      </p:sp>
      <p:sp>
        <p:nvSpPr>
          <p:cNvPr id="3" name="Content Placeholder 2"/>
          <p:cNvSpPr>
            <a:spLocks noGrp="1"/>
          </p:cNvSpPr>
          <p:nvPr>
            <p:ph idx="1"/>
          </p:nvPr>
        </p:nvSpPr>
        <p:spPr>
          <a:xfrm>
            <a:off x="1179226" y="3092969"/>
            <a:ext cx="9833548" cy="3217889"/>
          </a:xfrm>
        </p:spPr>
        <p:txBody>
          <a:bodyPr>
            <a:normAutofit lnSpcReduction="10000"/>
          </a:bodyPr>
          <a:lstStyle/>
          <a:p>
            <a:r>
              <a:rPr lang="en-US" dirty="0">
                <a:solidFill>
                  <a:srgbClr val="FF0000"/>
                </a:solidFill>
                <a:effectLst>
                  <a:outerShdw blurRad="38100" dist="38100" dir="2700000" algn="tl">
                    <a:srgbClr val="000000">
                      <a:alpha val="43137"/>
                    </a:srgbClr>
                  </a:outerShdw>
                </a:effectLst>
              </a:rPr>
              <a:t>Body Paragraphs</a:t>
            </a:r>
          </a:p>
          <a:p>
            <a:pPr marL="0" indent="0">
              <a:buNone/>
            </a:pPr>
            <a:endParaRPr lang="en-US" dirty="0">
              <a:solidFill>
                <a:srgbClr val="000000"/>
              </a:solidFill>
            </a:endParaRPr>
          </a:p>
          <a:p>
            <a:pPr lvl="1"/>
            <a:r>
              <a:rPr lang="en-US" sz="2800" dirty="0">
                <a:solidFill>
                  <a:srgbClr val="000000"/>
                </a:solidFill>
              </a:rPr>
              <a:t>Aim for 2-3 well-developed paragraphs</a:t>
            </a:r>
          </a:p>
          <a:p>
            <a:pPr lvl="1"/>
            <a:r>
              <a:rPr lang="en-US" sz="2800" dirty="0">
                <a:solidFill>
                  <a:srgbClr val="000000"/>
                </a:solidFill>
              </a:rPr>
              <a:t>Use topic sentences</a:t>
            </a:r>
          </a:p>
          <a:p>
            <a:pPr lvl="1"/>
            <a:r>
              <a:rPr lang="en-US" sz="2800" dirty="0">
                <a:solidFill>
                  <a:srgbClr val="000000"/>
                </a:solidFill>
              </a:rPr>
              <a:t>Use ample, relevant examples</a:t>
            </a:r>
          </a:p>
          <a:p>
            <a:pPr lvl="1"/>
            <a:r>
              <a:rPr lang="en-US" sz="2800" dirty="0">
                <a:solidFill>
                  <a:srgbClr val="000000"/>
                </a:solidFill>
              </a:rPr>
              <a:t>Explain all your logic</a:t>
            </a:r>
          </a:p>
          <a:p>
            <a:pPr lvl="1"/>
            <a:r>
              <a:rPr lang="en-US" sz="2800" dirty="0">
                <a:solidFill>
                  <a:srgbClr val="000000"/>
                </a:solidFill>
              </a:rPr>
              <a:t>Use transitions before examples	</a:t>
            </a:r>
          </a:p>
          <a:p>
            <a:endParaRPr lang="en-US" sz="2000" dirty="0">
              <a:solidFill>
                <a:srgbClr val="000000"/>
              </a:solidFill>
            </a:endParaRPr>
          </a:p>
        </p:txBody>
      </p:sp>
    </p:spTree>
    <p:extLst>
      <p:ext uri="{BB962C8B-B14F-4D97-AF65-F5344CB8AC3E}">
        <p14:creationId xmlns:p14="http://schemas.microsoft.com/office/powerpoint/2010/main" val="1755803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826680"/>
            <a:ext cx="9833548" cy="1325563"/>
          </a:xfrm>
        </p:spPr>
        <p:txBody>
          <a:bodyPr>
            <a:normAutofit/>
          </a:bodyPr>
          <a:lstStyle/>
          <a:p>
            <a:pPr algn="ctr"/>
            <a:r>
              <a:rPr lang="en-US" sz="4000">
                <a:solidFill>
                  <a:srgbClr val="FFFFFF"/>
                </a:solidFill>
              </a:rPr>
              <a:t>GRE ESSAY ORGANIZATION</a:t>
            </a:r>
          </a:p>
        </p:txBody>
      </p:sp>
      <p:sp>
        <p:nvSpPr>
          <p:cNvPr id="3" name="Content Placeholder 2"/>
          <p:cNvSpPr>
            <a:spLocks noGrp="1"/>
          </p:cNvSpPr>
          <p:nvPr>
            <p:ph idx="1"/>
          </p:nvPr>
        </p:nvSpPr>
        <p:spPr>
          <a:xfrm>
            <a:off x="1179226" y="2753935"/>
            <a:ext cx="9833548" cy="3781775"/>
          </a:xfrm>
        </p:spPr>
        <p:txBody>
          <a:bodyPr>
            <a:normAutofit/>
          </a:bodyPr>
          <a:lstStyle/>
          <a:p>
            <a:r>
              <a:rPr lang="en-US" sz="2000" dirty="0">
                <a:solidFill>
                  <a:srgbClr val="FF0000"/>
                </a:solidFill>
                <a:effectLst>
                  <a:outerShdw blurRad="38100" dist="38100" dir="2700000" algn="tl">
                    <a:srgbClr val="000000">
                      <a:alpha val="43137"/>
                    </a:srgbClr>
                  </a:outerShdw>
                </a:effectLst>
              </a:rPr>
              <a:t>Conclusion</a:t>
            </a:r>
          </a:p>
          <a:p>
            <a:pPr lvl="1"/>
            <a:r>
              <a:rPr lang="en-US" sz="2000" dirty="0">
                <a:solidFill>
                  <a:srgbClr val="000000"/>
                </a:solidFill>
              </a:rPr>
              <a:t>One separate paragraph of a few sentences</a:t>
            </a:r>
          </a:p>
          <a:p>
            <a:pPr lvl="1"/>
            <a:r>
              <a:rPr lang="en-US" sz="2000" dirty="0">
                <a:solidFill>
                  <a:srgbClr val="000000"/>
                </a:solidFill>
              </a:rPr>
              <a:t>Refer to the thesis, but…</a:t>
            </a:r>
          </a:p>
          <a:p>
            <a:pPr lvl="1"/>
            <a:r>
              <a:rPr lang="en-US" sz="2000" dirty="0">
                <a:solidFill>
                  <a:srgbClr val="000000"/>
                </a:solidFill>
              </a:rPr>
              <a:t>Avoid mere summary; answer “so what?”</a:t>
            </a:r>
          </a:p>
          <a:p>
            <a:pPr lvl="1"/>
            <a:endParaRPr lang="en-US" sz="2000" dirty="0">
              <a:solidFill>
                <a:srgbClr val="000000"/>
              </a:solidFill>
            </a:endParaRPr>
          </a:p>
          <a:p>
            <a:pPr marL="342900" marR="0" lvl="0" indent="-342900">
              <a:spcBef>
                <a:spcPts val="0"/>
              </a:spcBef>
              <a:spcAft>
                <a:spcPts val="0"/>
              </a:spcAft>
              <a:buFont typeface="Symbol" panose="05050102010706020507" pitchFamily="18" charset="2"/>
              <a:buChar char=""/>
              <a:tabLst>
                <a:tab pos="1143000" algn="l"/>
              </a:tabLst>
            </a:pPr>
            <a:r>
              <a:rPr lang="en-US" sz="2000" dirty="0">
                <a:effectLst/>
                <a:ea typeface="Times New Roman" panose="02020603050405020304" pitchFamily="18" charset="0"/>
              </a:rPr>
              <a:t>Sample Issue: what’s important about </a:t>
            </a:r>
            <a:r>
              <a:rPr lang="en-US" sz="2000" u="sng" dirty="0">
                <a:effectLst/>
                <a:ea typeface="Times New Roman" panose="02020603050405020304" pitchFamily="18" charset="0"/>
              </a:rPr>
              <a:t>this issue</a:t>
            </a:r>
            <a:r>
              <a:rPr lang="en-US" sz="2000" dirty="0">
                <a:effectLst/>
                <a:ea typeface="Times New Roman" panose="02020603050405020304" pitchFamily="18" charset="0"/>
              </a:rPr>
              <a:t>?</a:t>
            </a:r>
          </a:p>
          <a:p>
            <a:pPr marL="0" marR="0" lvl="0" indent="0">
              <a:spcBef>
                <a:spcPts val="0"/>
              </a:spcBef>
              <a:spcAft>
                <a:spcPts val="0"/>
              </a:spcAft>
              <a:buNone/>
              <a:tabLst>
                <a:tab pos="1143000" algn="l"/>
              </a:tabLst>
            </a:pPr>
            <a:endParaRPr lang="en-US" sz="2000" dirty="0">
              <a:effectLst/>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1143000" algn="l"/>
              </a:tabLst>
            </a:pPr>
            <a:r>
              <a:rPr lang="en-US" sz="2000" dirty="0">
                <a:effectLst/>
                <a:ea typeface="Times New Roman" panose="02020603050405020304" pitchFamily="18" charset="0"/>
              </a:rPr>
              <a:t>Sample Argument: “Obviously, too much vital information and explanatory logic is missing from this argument for it to be plausible.  If we continue to blindly accept such faulty logic as accurate, we should not be surprised when….[insert bad outcome for the hypothetical situation]”</a:t>
            </a:r>
          </a:p>
          <a:p>
            <a:pPr lvl="1"/>
            <a:endParaRPr lang="en-US" sz="2000" dirty="0">
              <a:solidFill>
                <a:srgbClr val="000000"/>
              </a:solidFill>
            </a:endParaRPr>
          </a:p>
          <a:p>
            <a:pPr lvl="1"/>
            <a:endParaRPr lang="en-US" sz="2000" dirty="0">
              <a:solidFill>
                <a:srgbClr val="000000"/>
              </a:solidFill>
            </a:endParaRPr>
          </a:p>
        </p:txBody>
      </p:sp>
    </p:spTree>
    <p:extLst>
      <p:ext uri="{BB962C8B-B14F-4D97-AF65-F5344CB8AC3E}">
        <p14:creationId xmlns:p14="http://schemas.microsoft.com/office/powerpoint/2010/main" val="2202593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826680"/>
            <a:ext cx="9833548" cy="1325563"/>
          </a:xfrm>
        </p:spPr>
        <p:txBody>
          <a:bodyPr>
            <a:normAutofit/>
          </a:bodyPr>
          <a:lstStyle/>
          <a:p>
            <a:pPr algn="ctr"/>
            <a:r>
              <a:rPr lang="en-US" sz="4000">
                <a:solidFill>
                  <a:srgbClr val="FFFFFF"/>
                </a:solidFill>
              </a:rPr>
              <a:t>GRE ESSAY SAMPLE TOPICS</a:t>
            </a:r>
          </a:p>
        </p:txBody>
      </p:sp>
      <p:sp>
        <p:nvSpPr>
          <p:cNvPr id="3" name="Content Placeholder 2"/>
          <p:cNvSpPr>
            <a:spLocks noGrp="1"/>
          </p:cNvSpPr>
          <p:nvPr>
            <p:ph idx="1"/>
          </p:nvPr>
        </p:nvSpPr>
        <p:spPr>
          <a:xfrm>
            <a:off x="1606377" y="2633869"/>
            <a:ext cx="9585083" cy="3776869"/>
          </a:xfrm>
        </p:spPr>
        <p:txBody>
          <a:bodyPr>
            <a:normAutofit/>
          </a:bodyPr>
          <a:lstStyle/>
          <a:p>
            <a:pPr marL="342900" lvl="1" indent="-342900"/>
            <a:endParaRPr lang="en-US" sz="1300" dirty="0">
              <a:solidFill>
                <a:srgbClr val="000000"/>
              </a:solidFill>
              <a:latin typeface="Times New Roman" panose="02020603050405020304" pitchFamily="18" charset="0"/>
              <a:cs typeface="Times New Roman" panose="02020603050405020304" pitchFamily="18" charset="0"/>
            </a:endParaRPr>
          </a:p>
          <a:p>
            <a:pPr marL="342900" lvl="1" indent="-342900"/>
            <a:r>
              <a:rPr lang="en-US" sz="2000" dirty="0">
                <a:solidFill>
                  <a:srgbClr val="000000"/>
                </a:solidFill>
                <a:latin typeface="Times New Roman" panose="02020603050405020304" pitchFamily="18" charset="0"/>
                <a:cs typeface="Times New Roman" panose="02020603050405020304" pitchFamily="18" charset="0"/>
              </a:rPr>
              <a:t>ISSUE TOPICS in text</a:t>
            </a:r>
          </a:p>
          <a:p>
            <a:pPr marL="400050" lvl="2" indent="0">
              <a:buNone/>
            </a:pPr>
            <a:r>
              <a:rPr lang="en-US" dirty="0">
                <a:solidFill>
                  <a:srgbClr val="000000"/>
                </a:solidFill>
                <a:latin typeface="Times New Roman" panose="02020603050405020304" pitchFamily="18" charset="0"/>
                <a:cs typeface="Times New Roman" panose="02020603050405020304" pitchFamily="18" charset="0"/>
              </a:rPr>
              <a:t>	pgs. 52—54; 64—66</a:t>
            </a:r>
          </a:p>
          <a:p>
            <a:pPr marL="400050" lvl="2" indent="0">
              <a:buNone/>
            </a:pPr>
            <a:r>
              <a:rPr lang="en-US" dirty="0">
                <a:solidFill>
                  <a:srgbClr val="000000"/>
                </a:solidFill>
                <a:latin typeface="Times New Roman" panose="02020603050405020304" pitchFamily="18" charset="0"/>
                <a:cs typeface="Times New Roman" panose="02020603050405020304" pitchFamily="18" charset="0"/>
              </a:rPr>
              <a:t>	</a:t>
            </a:r>
            <a:r>
              <a:rPr lang="en-US" dirty="0">
                <a:hlinkClick r:id="rId3"/>
              </a:rPr>
              <a:t>https://www.ets.org/gre/revised_general/prepare/analytical_writing/issue/pool</a:t>
            </a:r>
            <a:endParaRPr lang="en-US" dirty="0">
              <a:solidFill>
                <a:srgbClr val="000000"/>
              </a:solidFill>
              <a:latin typeface="Times New Roman" panose="02020603050405020304" pitchFamily="18" charset="0"/>
              <a:cs typeface="Times New Roman" panose="02020603050405020304" pitchFamily="18" charset="0"/>
            </a:endParaRPr>
          </a:p>
          <a:p>
            <a:pPr marL="0" indent="0">
              <a:buNone/>
            </a:pPr>
            <a:endParaRPr lang="en-US" sz="2000" dirty="0">
              <a:solidFill>
                <a:srgbClr val="000000"/>
              </a:solidFill>
              <a:latin typeface="Times New Roman" panose="02020603050405020304" pitchFamily="18" charset="0"/>
              <a:cs typeface="Times New Roman" panose="02020603050405020304" pitchFamily="18" charset="0"/>
            </a:endParaRPr>
          </a:p>
          <a:p>
            <a:pPr marL="0" indent="0">
              <a:buNone/>
            </a:pPr>
            <a:endParaRPr lang="en-US" sz="2000" dirty="0">
              <a:solidFill>
                <a:srgbClr val="000000"/>
              </a:solidFill>
              <a:latin typeface="Times New Roman" panose="02020603050405020304" pitchFamily="18" charset="0"/>
              <a:cs typeface="Times New Roman" panose="02020603050405020304" pitchFamily="18" charset="0"/>
            </a:endParaRPr>
          </a:p>
          <a:p>
            <a:r>
              <a:rPr lang="en-US" sz="2000" dirty="0">
                <a:solidFill>
                  <a:srgbClr val="000000"/>
                </a:solidFill>
                <a:latin typeface="Times New Roman" panose="02020603050405020304" pitchFamily="18" charset="0"/>
                <a:cs typeface="Times New Roman" panose="02020603050405020304" pitchFamily="18" charset="0"/>
              </a:rPr>
              <a:t>ARGUMENT TOPICS in text</a:t>
            </a:r>
          </a:p>
          <a:p>
            <a:pPr marL="457200" lvl="1" indent="0">
              <a:buNone/>
            </a:pPr>
            <a:r>
              <a:rPr lang="en-US" sz="2000" dirty="0">
                <a:solidFill>
                  <a:srgbClr val="000000"/>
                </a:solidFill>
                <a:latin typeface="Times New Roman" panose="02020603050405020304" pitchFamily="18" charset="0"/>
                <a:cs typeface="Times New Roman" panose="02020603050405020304" pitchFamily="18" charset="0"/>
              </a:rPr>
              <a:t>	pgs. 58—60; 67—69      </a:t>
            </a:r>
            <a:r>
              <a:rPr lang="en-US" sz="2000" dirty="0">
                <a:hlinkClick r:id="rId4"/>
              </a:rPr>
              <a:t>https://www.ets.org/gre/revised_general/prepare/analytical_writing/argument/pool</a:t>
            </a:r>
            <a:endParaRPr lang="en-US" sz="2000" dirty="0">
              <a:solidFill>
                <a:srgbClr val="000000"/>
              </a:solidFill>
              <a:latin typeface="Times New Roman" panose="02020603050405020304" pitchFamily="18" charset="0"/>
              <a:cs typeface="Times New Roman" panose="02020603050405020304" pitchFamily="18" charset="0"/>
            </a:endParaRPr>
          </a:p>
          <a:p>
            <a:pPr marL="457200" lvl="1" indent="0">
              <a:buNone/>
            </a:pPr>
            <a:endParaRPr lang="en-US" sz="2000" dirty="0">
              <a:solidFill>
                <a:srgbClr val="000000"/>
              </a:solidFill>
              <a:latin typeface="Times New Roman" panose="02020603050405020304" pitchFamily="18" charset="0"/>
              <a:cs typeface="Times New Roman" panose="02020603050405020304" pitchFamily="18" charset="0"/>
            </a:endParaRPr>
          </a:p>
          <a:p>
            <a:pPr marL="457200" lvl="1" indent="0">
              <a:buNone/>
            </a:pPr>
            <a:endParaRPr lang="en-US" sz="2000" dirty="0">
              <a:solidFill>
                <a:srgbClr val="000000"/>
              </a:solidFill>
              <a:latin typeface="Times New Roman" panose="02020603050405020304" pitchFamily="18" charset="0"/>
              <a:cs typeface="Times New Roman" panose="02020603050405020304" pitchFamily="18" charset="0"/>
            </a:endParaRPr>
          </a:p>
          <a:p>
            <a:pPr lvl="1"/>
            <a:endParaRPr lang="en-US" sz="1300" dirty="0">
              <a:solidFill>
                <a:srgbClr val="000000"/>
              </a:solidFill>
              <a:latin typeface="Times New Roman" panose="02020603050405020304" pitchFamily="18" charset="0"/>
              <a:cs typeface="Times New Roman" panose="02020603050405020304" pitchFamily="18" charset="0"/>
            </a:endParaRPr>
          </a:p>
          <a:p>
            <a:pPr marL="457200" lvl="1" indent="0">
              <a:buNone/>
            </a:pPr>
            <a:endParaRPr lang="en-US" sz="13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51756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05349-FF6A-4600-9E2A-522D5529EC3A}"/>
              </a:ext>
            </a:extLst>
          </p:cNvPr>
          <p:cNvSpPr>
            <a:spLocks noGrp="1"/>
          </p:cNvSpPr>
          <p:nvPr>
            <p:ph type="title"/>
          </p:nvPr>
        </p:nvSpPr>
        <p:spPr>
          <a:xfrm>
            <a:off x="838200" y="99392"/>
            <a:ext cx="10515600" cy="581645"/>
          </a:xfrm>
        </p:spPr>
        <p:txBody>
          <a:bodyPr>
            <a:normAutofit fontScale="90000"/>
          </a:bodyPr>
          <a:lstStyle/>
          <a:p>
            <a:pPr marL="0" marR="0" algn="ctr">
              <a:lnSpc>
                <a:spcPct val="115000"/>
              </a:lnSpc>
              <a:spcBef>
                <a:spcPts val="0"/>
              </a:spcBef>
              <a:spcAft>
                <a:spcPts val="1000"/>
              </a:spcAft>
            </a:pPr>
            <a:br>
              <a:rPr lang="en-US" sz="1400" b="1" dirty="0">
                <a:solidFill>
                  <a:srgbClr val="FF0000"/>
                </a:solidFill>
                <a:latin typeface="Times New Roman" panose="02020603050405020304" pitchFamily="18" charset="0"/>
                <a:ea typeface="Times New Roman" panose="02020603050405020304" pitchFamily="18" charset="0"/>
              </a:rPr>
            </a:br>
            <a:r>
              <a:rPr lang="en-US" sz="3100" b="1" dirty="0">
                <a:solidFill>
                  <a:srgbClr val="FF0000"/>
                </a:solidFill>
                <a:latin typeface="Times New Roman" panose="02020603050405020304" pitchFamily="18" charset="0"/>
                <a:ea typeface="Times New Roman" panose="02020603050405020304" pitchFamily="18" charset="0"/>
              </a:rPr>
              <a:t>GRE Issue Essay Tasks (with approximate frequency)</a:t>
            </a:r>
            <a:br>
              <a:rPr lang="en-US" sz="3100" dirty="0">
                <a:solidFill>
                  <a:srgbClr val="FF0000"/>
                </a:solidFill>
                <a:latin typeface="Times New Roman" panose="02020603050405020304" pitchFamily="18" charset="0"/>
                <a:ea typeface="Calibri" panose="020F0502020204030204" pitchFamily="34" charset="0"/>
              </a:rPr>
            </a:br>
            <a:endParaRPr lang="en-US" sz="3100" dirty="0">
              <a:solidFill>
                <a:srgbClr val="FF0000"/>
              </a:solidFill>
            </a:endParaRPr>
          </a:p>
        </p:txBody>
      </p:sp>
      <p:sp>
        <p:nvSpPr>
          <p:cNvPr id="3" name="Content Placeholder 2">
            <a:extLst>
              <a:ext uri="{FF2B5EF4-FFF2-40B4-BE49-F238E27FC236}">
                <a16:creationId xmlns:a16="http://schemas.microsoft.com/office/drawing/2014/main" id="{B6C8301B-14C6-4DD7-A86C-938935830D54}"/>
              </a:ext>
            </a:extLst>
          </p:cNvPr>
          <p:cNvSpPr>
            <a:spLocks noGrp="1"/>
          </p:cNvSpPr>
          <p:nvPr>
            <p:ph idx="1"/>
          </p:nvPr>
        </p:nvSpPr>
        <p:spPr>
          <a:xfrm>
            <a:off x="228600" y="516835"/>
            <a:ext cx="11777870" cy="6241773"/>
          </a:xfrm>
        </p:spPr>
        <p:txBody>
          <a:bodyPr>
            <a:noAutofit/>
          </a:bodyPr>
          <a:lstStyle/>
          <a:p>
            <a:pPr marL="342900" marR="0" lvl="0" indent="-342900">
              <a:lnSpc>
                <a:spcPct val="115000"/>
              </a:lnSpc>
              <a:spcBef>
                <a:spcPts val="0"/>
              </a:spcBef>
              <a:spcAft>
                <a:spcPts val="1000"/>
              </a:spcAft>
              <a:buSzPts val="1400"/>
              <a:buFont typeface="+mj-lt"/>
              <a:buAutoNum type="arabicPeriod"/>
              <a:tabLst>
                <a:tab pos="457200" algn="l"/>
              </a:tabLst>
            </a:pPr>
            <a:r>
              <a:rPr lang="en-US" sz="1600" dirty="0">
                <a:effectLst/>
                <a:latin typeface="Times New Roman" panose="02020603050405020304" pitchFamily="18" charset="0"/>
                <a:ea typeface="Times New Roman" panose="02020603050405020304" pitchFamily="18" charset="0"/>
              </a:rPr>
              <a:t>Write a response in which you discuss the extent to which you agree or disagree with the </a:t>
            </a:r>
            <a:r>
              <a:rPr lang="en-US" sz="1600" b="1" dirty="0">
                <a:effectLst/>
                <a:latin typeface="Times New Roman" panose="02020603050405020304" pitchFamily="18" charset="0"/>
                <a:ea typeface="Times New Roman" panose="02020603050405020304" pitchFamily="18" charset="0"/>
              </a:rPr>
              <a:t>statement</a:t>
            </a:r>
            <a:r>
              <a:rPr lang="en-US" sz="1600" dirty="0">
                <a:effectLst/>
                <a:latin typeface="Times New Roman" panose="02020603050405020304" pitchFamily="18" charset="0"/>
                <a:ea typeface="Times New Roman" panose="02020603050405020304" pitchFamily="18" charset="0"/>
              </a:rPr>
              <a:t> and explain your reasoning for the position you take. In developing and supporting your position, you </a:t>
            </a:r>
            <a:r>
              <a:rPr lang="en-US" sz="1600" b="1" dirty="0">
                <a:effectLst/>
                <a:latin typeface="Times New Roman" panose="02020603050405020304" pitchFamily="18" charset="0"/>
                <a:ea typeface="Times New Roman" panose="02020603050405020304" pitchFamily="18" charset="0"/>
              </a:rPr>
              <a:t>should consider</a:t>
            </a:r>
            <a:r>
              <a:rPr lang="en-US" sz="1600" dirty="0">
                <a:effectLst/>
                <a:latin typeface="Times New Roman" panose="02020603050405020304" pitchFamily="18" charset="0"/>
                <a:ea typeface="Times New Roman" panose="02020603050405020304" pitchFamily="18" charset="0"/>
              </a:rPr>
              <a:t> ways in which the </a:t>
            </a:r>
            <a:r>
              <a:rPr lang="en-US" sz="1600" b="1" dirty="0">
                <a:effectLst/>
                <a:latin typeface="Times New Roman" panose="02020603050405020304" pitchFamily="18" charset="0"/>
                <a:ea typeface="Times New Roman" panose="02020603050405020304" pitchFamily="18" charset="0"/>
              </a:rPr>
              <a:t>statement might or might not hold true</a:t>
            </a:r>
            <a:r>
              <a:rPr lang="en-US" sz="1600" dirty="0">
                <a:effectLst/>
                <a:latin typeface="Times New Roman" panose="02020603050405020304" pitchFamily="18" charset="0"/>
                <a:ea typeface="Times New Roman" panose="02020603050405020304" pitchFamily="18" charset="0"/>
              </a:rPr>
              <a:t> and explain how these considerations shape your position. (51)</a:t>
            </a:r>
            <a:br>
              <a:rPr lang="en-US" sz="1600" dirty="0">
                <a:effectLst/>
                <a:latin typeface="Times New Roman" panose="02020603050405020304" pitchFamily="18" charset="0"/>
                <a:ea typeface="Times New Roman" panose="02020603050405020304" pitchFamily="18" charset="0"/>
              </a:rPr>
            </a:br>
            <a:endParaRPr lang="en-US" sz="1600" dirty="0">
              <a:effectLst/>
              <a:latin typeface="Times New Roman" panose="02020603050405020304" pitchFamily="18" charset="0"/>
              <a:ea typeface="Calibri" panose="020F0502020204030204" pitchFamily="34" charset="0"/>
            </a:endParaRPr>
          </a:p>
          <a:p>
            <a:pPr marL="342900" marR="0" lvl="0" indent="-342900">
              <a:lnSpc>
                <a:spcPct val="115000"/>
              </a:lnSpc>
              <a:spcBef>
                <a:spcPts val="0"/>
              </a:spcBef>
              <a:spcAft>
                <a:spcPts val="1000"/>
              </a:spcAft>
              <a:buSzPts val="1400"/>
              <a:buFont typeface="+mj-lt"/>
              <a:buAutoNum type="arabicPeriod"/>
              <a:tabLst>
                <a:tab pos="457200" algn="l"/>
              </a:tabLst>
            </a:pPr>
            <a:r>
              <a:rPr lang="en-US" sz="1600" dirty="0">
                <a:effectLst/>
                <a:latin typeface="Times New Roman" panose="02020603050405020304" pitchFamily="18" charset="0"/>
                <a:ea typeface="Times New Roman" panose="02020603050405020304" pitchFamily="18" charset="0"/>
              </a:rPr>
              <a:t>Write a response in which you discuss the extent to which you agree or disagree with the </a:t>
            </a:r>
            <a:r>
              <a:rPr lang="en-US" sz="1600" b="1" dirty="0">
                <a:effectLst/>
                <a:latin typeface="Times New Roman" panose="02020603050405020304" pitchFamily="18" charset="0"/>
                <a:ea typeface="Times New Roman" panose="02020603050405020304" pitchFamily="18" charset="0"/>
              </a:rPr>
              <a:t>recommendation</a:t>
            </a:r>
            <a:r>
              <a:rPr lang="en-US" sz="1600" dirty="0">
                <a:effectLst/>
                <a:latin typeface="Times New Roman" panose="02020603050405020304" pitchFamily="18" charset="0"/>
                <a:ea typeface="Times New Roman" panose="02020603050405020304" pitchFamily="18" charset="0"/>
              </a:rPr>
              <a:t> and explain your reasoning for the position you take. In developing and supporting your position, </a:t>
            </a:r>
            <a:r>
              <a:rPr lang="en-US" sz="1600" b="1" dirty="0">
                <a:effectLst/>
                <a:latin typeface="Times New Roman" panose="02020603050405020304" pitchFamily="18" charset="0"/>
                <a:ea typeface="Times New Roman" panose="02020603050405020304" pitchFamily="18" charset="0"/>
              </a:rPr>
              <a:t>describe specific circumstances</a:t>
            </a:r>
            <a:r>
              <a:rPr lang="en-US" sz="1600" dirty="0">
                <a:effectLst/>
                <a:latin typeface="Times New Roman" panose="02020603050405020304" pitchFamily="18" charset="0"/>
                <a:ea typeface="Times New Roman" panose="02020603050405020304" pitchFamily="18" charset="0"/>
              </a:rPr>
              <a:t> in which adopting the recommendation </a:t>
            </a:r>
            <a:r>
              <a:rPr lang="en-US" sz="1600" b="1" dirty="0">
                <a:effectLst/>
                <a:latin typeface="Times New Roman" panose="02020603050405020304" pitchFamily="18" charset="0"/>
                <a:ea typeface="Times New Roman" panose="02020603050405020304" pitchFamily="18" charset="0"/>
              </a:rPr>
              <a:t>would or would not be advantageous</a:t>
            </a:r>
            <a:r>
              <a:rPr lang="en-US" sz="1600" dirty="0">
                <a:effectLst/>
                <a:latin typeface="Times New Roman" panose="02020603050405020304" pitchFamily="18" charset="0"/>
                <a:ea typeface="Times New Roman" panose="02020603050405020304" pitchFamily="18" charset="0"/>
              </a:rPr>
              <a:t> and explain how these examples shape your position. (25)</a:t>
            </a:r>
            <a:br>
              <a:rPr lang="en-US" sz="1600" dirty="0">
                <a:effectLst/>
                <a:latin typeface="Times New Roman" panose="02020603050405020304" pitchFamily="18" charset="0"/>
                <a:ea typeface="Times New Roman" panose="02020603050405020304" pitchFamily="18" charset="0"/>
              </a:rPr>
            </a:br>
            <a:endParaRPr lang="en-US" sz="1600" dirty="0">
              <a:effectLst/>
              <a:latin typeface="Times New Roman" panose="02020603050405020304" pitchFamily="18" charset="0"/>
              <a:ea typeface="Calibri" panose="020F0502020204030204" pitchFamily="34" charset="0"/>
            </a:endParaRPr>
          </a:p>
          <a:p>
            <a:pPr marL="342900" marR="0" lvl="0" indent="-342900">
              <a:lnSpc>
                <a:spcPct val="115000"/>
              </a:lnSpc>
              <a:spcBef>
                <a:spcPts val="0"/>
              </a:spcBef>
              <a:spcAft>
                <a:spcPts val="1000"/>
              </a:spcAft>
              <a:buSzPts val="1400"/>
              <a:buFont typeface="+mj-lt"/>
              <a:buAutoNum type="arabicPeriod"/>
              <a:tabLst>
                <a:tab pos="457200" algn="l"/>
              </a:tabLst>
            </a:pPr>
            <a:r>
              <a:rPr lang="en-US" sz="1600" dirty="0">
                <a:effectLst/>
                <a:latin typeface="Times New Roman" panose="02020603050405020304" pitchFamily="18" charset="0"/>
                <a:ea typeface="Times New Roman" panose="02020603050405020304" pitchFamily="18" charset="0"/>
              </a:rPr>
              <a:t>Write a response in which you discuss the extent to which you agree or disagree with the </a:t>
            </a:r>
            <a:r>
              <a:rPr lang="en-US" sz="1600" b="1" dirty="0">
                <a:effectLst/>
                <a:latin typeface="Times New Roman" panose="02020603050405020304" pitchFamily="18" charset="0"/>
                <a:ea typeface="Times New Roman" panose="02020603050405020304" pitchFamily="18" charset="0"/>
              </a:rPr>
              <a:t>claim</a:t>
            </a:r>
            <a:r>
              <a:rPr lang="en-US" sz="1600" dirty="0">
                <a:effectLst/>
                <a:latin typeface="Times New Roman" panose="02020603050405020304" pitchFamily="18" charset="0"/>
                <a:ea typeface="Times New Roman" panose="02020603050405020304" pitchFamily="18" charset="0"/>
              </a:rPr>
              <a:t>. In developing and supporting your position, </a:t>
            </a:r>
            <a:r>
              <a:rPr lang="en-US" sz="1600" b="1" dirty="0">
                <a:effectLst/>
                <a:latin typeface="Times New Roman" panose="02020603050405020304" pitchFamily="18" charset="0"/>
                <a:ea typeface="Times New Roman" panose="02020603050405020304" pitchFamily="18" charset="0"/>
              </a:rPr>
              <a:t>be sure to address</a:t>
            </a:r>
            <a:r>
              <a:rPr lang="en-US" sz="1600" dirty="0">
                <a:effectLst/>
                <a:latin typeface="Times New Roman" panose="02020603050405020304" pitchFamily="18" charset="0"/>
                <a:ea typeface="Times New Roman" panose="02020603050405020304" pitchFamily="18" charset="0"/>
              </a:rPr>
              <a:t> the most </a:t>
            </a:r>
            <a:r>
              <a:rPr lang="en-US" sz="1600" b="1" dirty="0">
                <a:effectLst/>
                <a:latin typeface="Times New Roman" panose="02020603050405020304" pitchFamily="18" charset="0"/>
                <a:ea typeface="Times New Roman" panose="02020603050405020304" pitchFamily="18" charset="0"/>
              </a:rPr>
              <a:t>compelling reasons</a:t>
            </a:r>
            <a:r>
              <a:rPr lang="en-US" sz="1600" dirty="0">
                <a:effectLst/>
                <a:latin typeface="Times New Roman" panose="02020603050405020304" pitchFamily="18" charset="0"/>
                <a:ea typeface="Times New Roman" panose="02020603050405020304" pitchFamily="18" charset="0"/>
              </a:rPr>
              <a:t> and/or </a:t>
            </a:r>
            <a:r>
              <a:rPr lang="en-US" sz="1600" b="1" dirty="0">
                <a:effectLst/>
                <a:latin typeface="Times New Roman" panose="02020603050405020304" pitchFamily="18" charset="0"/>
                <a:ea typeface="Times New Roman" panose="02020603050405020304" pitchFamily="18" charset="0"/>
              </a:rPr>
              <a:t>examples</a:t>
            </a:r>
            <a:r>
              <a:rPr lang="en-US" sz="1600" dirty="0">
                <a:effectLst/>
                <a:latin typeface="Times New Roman" panose="02020603050405020304" pitchFamily="18" charset="0"/>
                <a:ea typeface="Times New Roman" panose="02020603050405020304" pitchFamily="18" charset="0"/>
              </a:rPr>
              <a:t> that could be used to </a:t>
            </a:r>
            <a:r>
              <a:rPr lang="en-US" sz="1600" b="1" dirty="0">
                <a:effectLst/>
                <a:latin typeface="Times New Roman" panose="02020603050405020304" pitchFamily="18" charset="0"/>
                <a:ea typeface="Times New Roman" panose="02020603050405020304" pitchFamily="18" charset="0"/>
              </a:rPr>
              <a:t>challenge your position</a:t>
            </a:r>
            <a:r>
              <a:rPr lang="en-US" sz="1600" dirty="0">
                <a:effectLst/>
                <a:latin typeface="Times New Roman" panose="02020603050405020304" pitchFamily="18" charset="0"/>
                <a:ea typeface="Times New Roman" panose="02020603050405020304" pitchFamily="18" charset="0"/>
              </a:rPr>
              <a:t>. (23)</a:t>
            </a:r>
            <a:br>
              <a:rPr lang="en-US" sz="1600" dirty="0">
                <a:effectLst/>
                <a:latin typeface="Times New Roman" panose="02020603050405020304" pitchFamily="18" charset="0"/>
                <a:ea typeface="Times New Roman" panose="02020603050405020304" pitchFamily="18" charset="0"/>
              </a:rPr>
            </a:br>
            <a:endParaRPr lang="en-US" sz="1600" dirty="0">
              <a:effectLst/>
              <a:latin typeface="Times New Roman" panose="02020603050405020304" pitchFamily="18" charset="0"/>
              <a:ea typeface="Calibri" panose="020F0502020204030204" pitchFamily="34" charset="0"/>
            </a:endParaRPr>
          </a:p>
          <a:p>
            <a:pPr marL="342900" marR="0" lvl="0" indent="-342900">
              <a:lnSpc>
                <a:spcPct val="115000"/>
              </a:lnSpc>
              <a:spcBef>
                <a:spcPts val="0"/>
              </a:spcBef>
              <a:spcAft>
                <a:spcPts val="1000"/>
              </a:spcAft>
              <a:buSzPts val="1400"/>
              <a:buFont typeface="+mj-lt"/>
              <a:buAutoNum type="arabicPeriod"/>
              <a:tabLst>
                <a:tab pos="457200" algn="l"/>
              </a:tabLst>
            </a:pPr>
            <a:r>
              <a:rPr lang="en-US" sz="1600" dirty="0">
                <a:effectLst/>
                <a:latin typeface="Times New Roman" panose="02020603050405020304" pitchFamily="18" charset="0"/>
                <a:ea typeface="Times New Roman" panose="02020603050405020304" pitchFamily="18" charset="0"/>
              </a:rPr>
              <a:t>Write a response in which you discuss which view more </a:t>
            </a:r>
            <a:r>
              <a:rPr lang="en-US" sz="1600" b="1" dirty="0">
                <a:effectLst/>
                <a:latin typeface="Times New Roman" panose="02020603050405020304" pitchFamily="18" charset="0"/>
                <a:ea typeface="Times New Roman" panose="02020603050405020304" pitchFamily="18" charset="0"/>
              </a:rPr>
              <a:t>closely aligns with your own position</a:t>
            </a:r>
            <a:r>
              <a:rPr lang="en-US" sz="1600" dirty="0">
                <a:effectLst/>
                <a:latin typeface="Times New Roman" panose="02020603050405020304" pitchFamily="18" charset="0"/>
                <a:ea typeface="Times New Roman" panose="02020603050405020304" pitchFamily="18" charset="0"/>
              </a:rPr>
              <a:t> and explain your reasoning for the position you take. In developing and supporting your position, you should address both of the views presented. (17)</a:t>
            </a:r>
            <a:br>
              <a:rPr lang="en-US" sz="1600" dirty="0">
                <a:effectLst/>
                <a:latin typeface="Times New Roman" panose="02020603050405020304" pitchFamily="18" charset="0"/>
                <a:ea typeface="Times New Roman" panose="02020603050405020304" pitchFamily="18" charset="0"/>
              </a:rPr>
            </a:br>
            <a:endParaRPr lang="en-US" sz="1600" dirty="0">
              <a:effectLst/>
              <a:latin typeface="Times New Roman" panose="02020603050405020304" pitchFamily="18" charset="0"/>
              <a:ea typeface="Calibri" panose="020F0502020204030204" pitchFamily="34" charset="0"/>
            </a:endParaRPr>
          </a:p>
          <a:p>
            <a:pPr marL="342900" marR="0" lvl="0" indent="-342900">
              <a:lnSpc>
                <a:spcPct val="115000"/>
              </a:lnSpc>
              <a:spcBef>
                <a:spcPts val="0"/>
              </a:spcBef>
              <a:spcAft>
                <a:spcPts val="1000"/>
              </a:spcAft>
              <a:buSzPts val="1400"/>
              <a:buFont typeface="+mj-lt"/>
              <a:buAutoNum type="arabicPeriod"/>
              <a:tabLst>
                <a:tab pos="457200" algn="l"/>
              </a:tabLst>
            </a:pPr>
            <a:r>
              <a:rPr lang="en-US" sz="1600" dirty="0">
                <a:effectLst/>
                <a:latin typeface="Times New Roman" panose="02020603050405020304" pitchFamily="18" charset="0"/>
                <a:ea typeface="Times New Roman" panose="02020603050405020304" pitchFamily="18" charset="0"/>
              </a:rPr>
              <a:t>Write a response in which you discuss the extent to which you agree or disagree with the </a:t>
            </a:r>
            <a:r>
              <a:rPr lang="en-US" sz="1600" b="1" dirty="0">
                <a:effectLst/>
                <a:latin typeface="Times New Roman" panose="02020603050405020304" pitchFamily="18" charset="0"/>
                <a:ea typeface="Times New Roman" panose="02020603050405020304" pitchFamily="18" charset="0"/>
              </a:rPr>
              <a:t>claim</a:t>
            </a:r>
            <a:r>
              <a:rPr lang="en-US" sz="1600" dirty="0">
                <a:effectLst/>
                <a:latin typeface="Times New Roman" panose="02020603050405020304" pitchFamily="18" charset="0"/>
                <a:ea typeface="Times New Roman" panose="02020603050405020304" pitchFamily="18" charset="0"/>
              </a:rPr>
              <a:t> and the </a:t>
            </a:r>
            <a:r>
              <a:rPr lang="en-US" sz="1600" b="1" dirty="0">
                <a:effectLst/>
                <a:latin typeface="Times New Roman" panose="02020603050405020304" pitchFamily="18" charset="0"/>
                <a:ea typeface="Times New Roman" panose="02020603050405020304" pitchFamily="18" charset="0"/>
              </a:rPr>
              <a:t>reason</a:t>
            </a:r>
            <a:r>
              <a:rPr lang="en-US" sz="1600" dirty="0">
                <a:effectLst/>
                <a:latin typeface="Times New Roman" panose="02020603050405020304" pitchFamily="18" charset="0"/>
                <a:ea typeface="Times New Roman" panose="02020603050405020304" pitchFamily="18" charset="0"/>
              </a:rPr>
              <a:t> on which that claim is based. (20)</a:t>
            </a:r>
            <a:br>
              <a:rPr lang="en-US" sz="1600" dirty="0">
                <a:effectLst/>
                <a:latin typeface="Times New Roman" panose="02020603050405020304" pitchFamily="18" charset="0"/>
                <a:ea typeface="Times New Roman" panose="02020603050405020304" pitchFamily="18" charset="0"/>
              </a:rPr>
            </a:br>
            <a:endParaRPr lang="en-US" sz="1600" dirty="0">
              <a:effectLst/>
              <a:latin typeface="Times New Roman" panose="02020603050405020304" pitchFamily="18" charset="0"/>
              <a:ea typeface="Calibri" panose="020F0502020204030204" pitchFamily="34" charset="0"/>
            </a:endParaRPr>
          </a:p>
          <a:p>
            <a:pPr marL="342900" marR="0" lvl="0" indent="-342900">
              <a:lnSpc>
                <a:spcPct val="115000"/>
              </a:lnSpc>
              <a:spcBef>
                <a:spcPts val="0"/>
              </a:spcBef>
              <a:spcAft>
                <a:spcPts val="1000"/>
              </a:spcAft>
              <a:buSzPts val="1400"/>
              <a:buFont typeface="+mj-lt"/>
              <a:buAutoNum type="arabicPeriod"/>
              <a:tabLst>
                <a:tab pos="457200" algn="l"/>
              </a:tabLst>
            </a:pPr>
            <a:r>
              <a:rPr lang="en-US" sz="1600" dirty="0">
                <a:effectLst/>
                <a:latin typeface="Times New Roman" panose="02020603050405020304" pitchFamily="18" charset="0"/>
                <a:ea typeface="Times New Roman" panose="02020603050405020304" pitchFamily="18" charset="0"/>
              </a:rPr>
              <a:t>Write a response in which you discuss </a:t>
            </a:r>
            <a:r>
              <a:rPr lang="en-US" sz="1600" b="1" dirty="0">
                <a:effectLst/>
                <a:latin typeface="Times New Roman" panose="02020603050405020304" pitchFamily="18" charset="0"/>
                <a:ea typeface="Times New Roman" panose="02020603050405020304" pitchFamily="18" charset="0"/>
              </a:rPr>
              <a:t>your views on the policy</a:t>
            </a:r>
            <a:r>
              <a:rPr lang="en-US" sz="1600" dirty="0">
                <a:effectLst/>
                <a:latin typeface="Times New Roman" panose="02020603050405020304" pitchFamily="18" charset="0"/>
                <a:ea typeface="Times New Roman" panose="02020603050405020304" pitchFamily="18" charset="0"/>
              </a:rPr>
              <a:t> and explain your reasoning for the position you take. In developing and supporting your position, you should </a:t>
            </a:r>
            <a:r>
              <a:rPr lang="en-US" sz="1600" b="1" dirty="0">
                <a:effectLst/>
                <a:latin typeface="Times New Roman" panose="02020603050405020304" pitchFamily="18" charset="0"/>
                <a:ea typeface="Times New Roman" panose="02020603050405020304" pitchFamily="18" charset="0"/>
              </a:rPr>
              <a:t>consider the possible consequences </a:t>
            </a:r>
            <a:r>
              <a:rPr lang="en-US" sz="1600" dirty="0">
                <a:effectLst/>
                <a:latin typeface="Times New Roman" panose="02020603050405020304" pitchFamily="18" charset="0"/>
                <a:ea typeface="Times New Roman" panose="02020603050405020304" pitchFamily="18" charset="0"/>
              </a:rPr>
              <a:t>of implementing the policy and explain how these consequences shape your position. (12)</a:t>
            </a:r>
            <a:endParaRPr lang="en-US" sz="1600" dirty="0">
              <a:effectLst/>
              <a:latin typeface="Times New Roman" panose="02020603050405020304" pitchFamily="18" charset="0"/>
              <a:ea typeface="Calibri" panose="020F0502020204030204" pitchFamily="34" charset="0"/>
            </a:endParaRPr>
          </a:p>
          <a:p>
            <a:endParaRPr lang="en-US" sz="1600" dirty="0"/>
          </a:p>
        </p:txBody>
      </p:sp>
    </p:spTree>
    <p:extLst>
      <p:ext uri="{BB962C8B-B14F-4D97-AF65-F5344CB8AC3E}">
        <p14:creationId xmlns:p14="http://schemas.microsoft.com/office/powerpoint/2010/main" val="416865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itle 3"/>
          <p:cNvSpPr>
            <a:spLocks noGrp="1"/>
          </p:cNvSpPr>
          <p:nvPr>
            <p:ph type="title"/>
          </p:nvPr>
        </p:nvSpPr>
        <p:spPr>
          <a:xfrm>
            <a:off x="1179226" y="826680"/>
            <a:ext cx="9833548" cy="1325563"/>
          </a:xfrm>
        </p:spPr>
        <p:txBody>
          <a:bodyPr>
            <a:normAutofit/>
          </a:bodyPr>
          <a:lstStyle/>
          <a:p>
            <a:pPr algn="ctr"/>
            <a:r>
              <a:rPr lang="en-US" sz="4000">
                <a:solidFill>
                  <a:srgbClr val="FFFFFF"/>
                </a:solidFill>
              </a:rPr>
              <a:t>GRE ISSUE TOPICS: general categories</a:t>
            </a:r>
            <a:br>
              <a:rPr lang="en-US" sz="4000">
                <a:solidFill>
                  <a:srgbClr val="FFFFFF"/>
                </a:solidFill>
              </a:rPr>
            </a:br>
            <a:r>
              <a:rPr lang="en-US" sz="4000">
                <a:solidFill>
                  <a:srgbClr val="FFFFFF"/>
                </a:solidFill>
              </a:rPr>
              <a:t>(samples to follow)</a:t>
            </a:r>
          </a:p>
        </p:txBody>
      </p:sp>
      <p:sp>
        <p:nvSpPr>
          <p:cNvPr id="5" name="Content Placeholder 4"/>
          <p:cNvSpPr>
            <a:spLocks noGrp="1"/>
          </p:cNvSpPr>
          <p:nvPr>
            <p:ph idx="1"/>
          </p:nvPr>
        </p:nvSpPr>
        <p:spPr>
          <a:xfrm>
            <a:off x="2829696" y="2753935"/>
            <a:ext cx="8183077" cy="3758075"/>
          </a:xfrm>
        </p:spPr>
        <p:txBody>
          <a:bodyPr>
            <a:normAutofit/>
          </a:bodyPr>
          <a:lstStyle/>
          <a:p>
            <a:r>
              <a:rPr lang="en-US" sz="3200" dirty="0">
                <a:solidFill>
                  <a:srgbClr val="000000"/>
                </a:solidFill>
              </a:rPr>
              <a:t>Education</a:t>
            </a:r>
          </a:p>
          <a:p>
            <a:r>
              <a:rPr lang="en-US" sz="3200" dirty="0">
                <a:solidFill>
                  <a:srgbClr val="000000"/>
                </a:solidFill>
              </a:rPr>
              <a:t>Governments / Nations</a:t>
            </a:r>
          </a:p>
          <a:p>
            <a:r>
              <a:rPr lang="en-US" sz="3200" dirty="0">
                <a:solidFill>
                  <a:srgbClr val="000000"/>
                </a:solidFill>
              </a:rPr>
              <a:t>Society</a:t>
            </a:r>
          </a:p>
          <a:p>
            <a:r>
              <a:rPr lang="en-US" sz="3200" dirty="0">
                <a:solidFill>
                  <a:srgbClr val="000000"/>
                </a:solidFill>
              </a:rPr>
              <a:t>General Psychology</a:t>
            </a:r>
          </a:p>
          <a:p>
            <a:r>
              <a:rPr lang="en-US" sz="3200" dirty="0">
                <a:solidFill>
                  <a:srgbClr val="000000"/>
                </a:solidFill>
              </a:rPr>
              <a:t>Science / Technology / Environment</a:t>
            </a:r>
          </a:p>
          <a:p>
            <a:r>
              <a:rPr lang="en-US" sz="3200" dirty="0">
                <a:solidFill>
                  <a:srgbClr val="000000"/>
                </a:solidFill>
              </a:rPr>
              <a:t>Professional Success </a:t>
            </a:r>
          </a:p>
        </p:txBody>
      </p:sp>
    </p:spTree>
    <p:extLst>
      <p:ext uri="{BB962C8B-B14F-4D97-AF65-F5344CB8AC3E}">
        <p14:creationId xmlns:p14="http://schemas.microsoft.com/office/powerpoint/2010/main" val="28097001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1534</TotalTime>
  <Words>2936</Words>
  <Application>Microsoft Office PowerPoint</Application>
  <PresentationFormat>Widescreen</PresentationFormat>
  <Paragraphs>222</Paragraphs>
  <Slides>29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Calibri Light</vt:lpstr>
      <vt:lpstr>Symbol</vt:lpstr>
      <vt:lpstr>Times New Roman</vt:lpstr>
      <vt:lpstr>Office Theme</vt:lpstr>
      <vt:lpstr>GRE ESSAY SUGGESTIONS</vt:lpstr>
      <vt:lpstr>WASTED WORDS AND PHRASES</vt:lpstr>
      <vt:lpstr>GRE ESSAY TIMING</vt:lpstr>
      <vt:lpstr>GRE ESSAY ORGANIZATION</vt:lpstr>
      <vt:lpstr>GRE ESSAY ORGANIZATION</vt:lpstr>
      <vt:lpstr>GRE ESSAY ORGANIZATION</vt:lpstr>
      <vt:lpstr>GRE ESSAY SAMPLE TOPICS</vt:lpstr>
      <vt:lpstr> GRE Issue Essay Tasks (with approximate frequency) </vt:lpstr>
      <vt:lpstr>GRE ISSUE TOPICS: general categories (samples to follow)</vt:lpstr>
      <vt:lpstr>EDUCATION TOPICS (very common)</vt:lpstr>
      <vt:lpstr>GOVERNMENTS / NATIONS (quite common)</vt:lpstr>
      <vt:lpstr>SOCIETY (FAIR AMOUNT)</vt:lpstr>
      <vt:lpstr>GENERAL PSYCHOLOGY (fair amount)</vt:lpstr>
      <vt:lpstr>SCIENCE / TECHNOLOGY / ENVIRONMENT (decent handful)</vt:lpstr>
      <vt:lpstr>PROFESSIONAL SUCCESS (more rare)</vt:lpstr>
      <vt:lpstr>Identical Topic / Different Tasks </vt:lpstr>
      <vt:lpstr>Identical Topic IDEA / Different Tasks</vt:lpstr>
      <vt:lpstr>GRE ISSUE TOPIC PLANNING</vt:lpstr>
      <vt:lpstr>GRE ISSUE TOPIC PLANNING</vt:lpstr>
      <vt:lpstr>GRE ISSUE TOPIC PLANNING </vt:lpstr>
      <vt:lpstr>Suggested brainstorming format</vt:lpstr>
      <vt:lpstr>GRE ARGUMENT TERMS </vt:lpstr>
      <vt:lpstr>GRE ARGUMENT TERMS </vt:lpstr>
      <vt:lpstr>OTHER POSSIBLE FLAWS</vt:lpstr>
      <vt:lpstr>  GRE Argument Essay Tasks (with approximate frequency) </vt:lpstr>
      <vt:lpstr>GRE ARGUMENT TOPIC PLANNING</vt:lpstr>
      <vt:lpstr>GRE ARGUMENT TOPIC PLANNING</vt:lpstr>
      <vt:lpstr>Suggested Brainstorming Format</vt:lpstr>
      <vt:lpstr>GRE ESSAY FINAL ADVICE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 ESSAY SUGGESTIONS</dc:title>
  <dc:creator>Barbara Swovelin</dc:creator>
  <cp:lastModifiedBy>sandra edwards</cp:lastModifiedBy>
  <cp:revision>2</cp:revision>
  <dcterms:created xsi:type="dcterms:W3CDTF">2020-08-13T20:59:21Z</dcterms:created>
  <dcterms:modified xsi:type="dcterms:W3CDTF">2020-08-15T20:56:19Z</dcterms:modified>
</cp:coreProperties>
</file>